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39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40" r:id="rId15"/>
    <p:sldId id="346" r:id="rId16"/>
    <p:sldId id="351" r:id="rId17"/>
    <p:sldId id="348" r:id="rId18"/>
    <p:sldId id="349" r:id="rId19"/>
    <p:sldId id="378" r:id="rId20"/>
    <p:sldId id="359" r:id="rId21"/>
    <p:sldId id="360" r:id="rId22"/>
    <p:sldId id="362" r:id="rId23"/>
    <p:sldId id="363" r:id="rId24"/>
    <p:sldId id="364" r:id="rId25"/>
    <p:sldId id="379" r:id="rId26"/>
    <p:sldId id="365" r:id="rId27"/>
    <p:sldId id="380" r:id="rId28"/>
    <p:sldId id="366" r:id="rId29"/>
    <p:sldId id="352" r:id="rId30"/>
    <p:sldId id="357" r:id="rId31"/>
    <p:sldId id="303" r:id="rId32"/>
    <p:sldId id="304" r:id="rId33"/>
    <p:sldId id="353" r:id="rId34"/>
    <p:sldId id="354" r:id="rId35"/>
    <p:sldId id="356" r:id="rId36"/>
    <p:sldId id="355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4" r:id="rId50"/>
    <p:sldId id="393" r:id="rId51"/>
    <p:sldId id="395" r:id="rId52"/>
    <p:sldId id="358" r:id="rId53"/>
    <p:sldId id="284" r:id="rId54"/>
    <p:sldId id="343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  <p:sldId id="298" r:id="rId68"/>
    <p:sldId id="299" r:id="rId69"/>
    <p:sldId id="300" r:id="rId70"/>
    <p:sldId id="301" r:id="rId71"/>
    <p:sldId id="302" r:id="rId72"/>
    <p:sldId id="268" r:id="rId73"/>
    <p:sldId id="269" r:id="rId74"/>
    <p:sldId id="272" r:id="rId75"/>
    <p:sldId id="273" r:id="rId76"/>
    <p:sldId id="274" r:id="rId77"/>
    <p:sldId id="275" r:id="rId78"/>
    <p:sldId id="276" r:id="rId79"/>
    <p:sldId id="277" r:id="rId80"/>
    <p:sldId id="278" r:id="rId81"/>
    <p:sldId id="279" r:id="rId82"/>
    <p:sldId id="280" r:id="rId83"/>
    <p:sldId id="281" r:id="rId84"/>
    <p:sldId id="282" r:id="rId85"/>
    <p:sldId id="283" r:id="rId86"/>
    <p:sldId id="305" r:id="rId87"/>
    <p:sldId id="306" r:id="rId88"/>
    <p:sldId id="308" r:id="rId89"/>
    <p:sldId id="309" r:id="rId90"/>
    <p:sldId id="310" r:id="rId91"/>
    <p:sldId id="311" r:id="rId92"/>
    <p:sldId id="312" r:id="rId93"/>
    <p:sldId id="313" r:id="rId94"/>
    <p:sldId id="314" r:id="rId95"/>
    <p:sldId id="315" r:id="rId96"/>
    <p:sldId id="316" r:id="rId97"/>
    <p:sldId id="317" r:id="rId98"/>
    <p:sldId id="318" r:id="rId99"/>
    <p:sldId id="319" r:id="rId100"/>
    <p:sldId id="320" r:id="rId101"/>
    <p:sldId id="321" r:id="rId102"/>
    <p:sldId id="322" r:id="rId103"/>
    <p:sldId id="323" r:id="rId104"/>
    <p:sldId id="324" r:id="rId105"/>
    <p:sldId id="325" r:id="rId106"/>
    <p:sldId id="326" r:id="rId107"/>
    <p:sldId id="327" r:id="rId108"/>
    <p:sldId id="328" r:id="rId109"/>
    <p:sldId id="329" r:id="rId110"/>
    <p:sldId id="330" r:id="rId111"/>
    <p:sldId id="331" r:id="rId112"/>
    <p:sldId id="332" r:id="rId113"/>
    <p:sldId id="333" r:id="rId1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3" autoAdjust="0"/>
    <p:restoredTop sz="94660"/>
  </p:normalViewPr>
  <p:slideViewPr>
    <p:cSldViewPr snapToGrid="0">
      <p:cViewPr>
        <p:scale>
          <a:sx n="60" d="100"/>
          <a:sy n="60" d="100"/>
        </p:scale>
        <p:origin x="9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19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61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04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61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928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71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26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40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33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59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47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docs/reference/api/pandas.DataFrame.to_csv.html#pandas-dataframe-to-csv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69173-CFA8-437F-BC31-CA183422F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資料分析實務報告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C4109B-E835-4DCE-A0A4-4E45C25F2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學生</a:t>
            </a:r>
            <a:r>
              <a:rPr lang="en-US" altLang="zh-TW" dirty="0"/>
              <a:t>:</a:t>
            </a:r>
            <a:r>
              <a:rPr lang="zh-TW" altLang="en-US" dirty="0"/>
              <a:t>王榆凱</a:t>
            </a:r>
            <a:endParaRPr lang="en-US" altLang="zh-TW" dirty="0"/>
          </a:p>
          <a:p>
            <a:r>
              <a:rPr lang="zh-TW" altLang="en-US" dirty="0"/>
              <a:t>老師</a:t>
            </a:r>
            <a:r>
              <a:rPr lang="en-US" altLang="zh-TW" dirty="0"/>
              <a:t>:</a:t>
            </a:r>
            <a:r>
              <a:rPr lang="zh-TW" altLang="en-US" dirty="0"/>
              <a:t>偉大的恩師 </a:t>
            </a:r>
            <a:r>
              <a:rPr lang="zh-TW" altLang="en-US" dirty="0" smtClean="0"/>
              <a:t>龍大大</a:t>
            </a:r>
            <a:endParaRPr lang="en-US" altLang="zh-TW" dirty="0" smtClean="0"/>
          </a:p>
          <a:p>
            <a:r>
              <a:rPr lang="zh-TW" altLang="en-US" dirty="0"/>
              <a:t>繳交</a:t>
            </a:r>
            <a:r>
              <a:rPr lang="zh-TW" altLang="en-US" dirty="0" smtClean="0"/>
              <a:t>日期</a:t>
            </a:r>
            <a:r>
              <a:rPr lang="en-US" altLang="zh-TW" dirty="0" smtClean="0"/>
              <a:t>:2022/04/20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CE1928-7A2C-4EA8-99F5-2DF82E0CEB9B}"/>
              </a:ext>
            </a:extLst>
          </p:cNvPr>
          <p:cNvSpPr txBox="1"/>
          <p:nvPr/>
        </p:nvSpPr>
        <p:spPr>
          <a:xfrm>
            <a:off x="11942757" y="6688723"/>
            <a:ext cx="31290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00" dirty="0">
                <a:solidFill>
                  <a:srgbClr val="FF0000"/>
                </a:solidFill>
              </a:rPr>
              <a:t>暫時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75B9842-40B2-44F9-A542-F705457562C6}"/>
              </a:ext>
            </a:extLst>
          </p:cNvPr>
          <p:cNvSpPr txBox="1"/>
          <p:nvPr/>
        </p:nvSpPr>
        <p:spPr>
          <a:xfrm>
            <a:off x="1326378" y="337662"/>
            <a:ext cx="2703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/>
              <a:t>人工智慧導論</a:t>
            </a:r>
            <a:endParaRPr lang="zh-TW" altLang="en-US" sz="3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13222" y="5683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期中</a:t>
            </a:r>
            <a:r>
              <a:rPr lang="zh-TW" altLang="en-US" b="1" dirty="0" smtClean="0">
                <a:latin typeface="新細明體 (本文)"/>
              </a:rPr>
              <a:t>考</a:t>
            </a:r>
            <a:r>
              <a:rPr lang="zh-TW" altLang="en-US" b="1" dirty="0" smtClean="0"/>
              <a:t>報告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8584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</a:t>
            </a:r>
            <a:r>
              <a:rPr lang="zh-TW" altLang="en-US" b="1" dirty="0"/>
              <a:t>的</a:t>
            </a:r>
            <a:r>
              <a:rPr lang="en-US" altLang="zh-TW" b="1" dirty="0" err="1"/>
              <a:t>isnull</a:t>
            </a:r>
            <a:r>
              <a:rPr lang="zh-TW" altLang="en-US" b="1" dirty="0"/>
              <a:t>和</a:t>
            </a:r>
            <a:r>
              <a:rPr lang="en-US" altLang="zh-TW" b="1" dirty="0" err="1"/>
              <a:t>notnull</a:t>
            </a:r>
            <a:r>
              <a:rPr lang="zh-TW" altLang="en-US" b="1" dirty="0"/>
              <a:t>函數檢測</a:t>
            </a:r>
            <a:r>
              <a:rPr lang="en-US" altLang="zh-TW" b="1" dirty="0"/>
              <a:t>MISSING Value(</a:t>
            </a:r>
            <a:r>
              <a:rPr lang="zh-TW" altLang="en-US" b="1" dirty="0"/>
              <a:t>缺失資料</a:t>
            </a:r>
            <a:r>
              <a:rPr lang="en-US" altLang="zh-TW" b="1" dirty="0"/>
              <a:t>)</a:t>
            </a: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2" y="2251409"/>
            <a:ext cx="3817770" cy="25451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2" y="2238124"/>
            <a:ext cx="3653841" cy="25584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2" y="2238123"/>
            <a:ext cx="4429581" cy="25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80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將各列的資料型態轉成浮點數 </a:t>
            </a:r>
            <a:r>
              <a:rPr lang="en-US" altLang="zh-TW" dirty="0"/>
              <a:t>float64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6" y="4355869"/>
            <a:ext cx="11132558" cy="250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顯示設定的列</a:t>
            </a:r>
            <a:r>
              <a:rPr lang="en-US" altLang="zh-TW" dirty="0"/>
              <a:t>	</a:t>
            </a:r>
            <a:r>
              <a:rPr lang="zh-TW" altLang="en-US" dirty="0"/>
              <a:t>並刪除表頭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9554"/>
            <a:ext cx="12045596" cy="33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826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只顯示設定的列 並設定</a:t>
            </a:r>
            <a:r>
              <a:rPr lang="en-US" altLang="zh-TW" dirty="0"/>
              <a:t>Date</a:t>
            </a:r>
            <a:r>
              <a:rPr lang="zh-TW" altLang="en-US" dirty="0"/>
              <a:t>為索引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4662"/>
            <a:ext cx="11640717" cy="30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7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df2</a:t>
            </a:r>
            <a:r>
              <a:rPr lang="zh-TW" altLang="en-US" dirty="0"/>
              <a:t>另存為</a:t>
            </a:r>
            <a:r>
              <a:rPr lang="en-US" altLang="zh-TW" dirty="0"/>
              <a:t>msft_modified.csv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2871"/>
            <a:ext cx="985975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2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 err="1"/>
              <a:t>msft_modified</a:t>
            </a:r>
            <a:r>
              <a:rPr lang="zh-TW" altLang="en-US" dirty="0"/>
              <a:t>前五筆資料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38" y="3450863"/>
            <a:ext cx="1045991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3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,</a:t>
            </a:r>
            <a:r>
              <a:rPr lang="zh-TW" altLang="en-US" dirty="0"/>
              <a:t>間隔資料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9582"/>
            <a:ext cx="12065698" cy="21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9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|</a:t>
            </a:r>
            <a:r>
              <a:rPr lang="zh-TW" altLang="en-US" dirty="0"/>
              <a:t>間隔資料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723" y="3085659"/>
            <a:ext cx="8935697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</a:t>
            </a:r>
            <a:r>
              <a:rPr lang="en-US" altLang="zh-TW" dirty="0"/>
              <a:t>6</a:t>
            </a:r>
            <a:r>
              <a:rPr lang="zh-TW" altLang="en-US" dirty="0"/>
              <a:t>行資料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3" y="3150688"/>
            <a:ext cx="84391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7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</a:t>
            </a:r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行 顯示其餘</a:t>
            </a:r>
            <a:r>
              <a:rPr lang="en-US" altLang="zh-TW" dirty="0"/>
              <a:t>5</a:t>
            </a:r>
            <a:r>
              <a:rPr lang="zh-TW" altLang="en-US" dirty="0"/>
              <a:t>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" y="4630189"/>
            <a:ext cx="12070200" cy="21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cat</a:t>
            </a:r>
            <a:r>
              <a:rPr lang="zh-TW" altLang="en-US" dirty="0"/>
              <a:t>顯示檔案內容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4070649"/>
            <a:ext cx="10069330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5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自動排序</a:t>
            </a:r>
            <a:r>
              <a:rPr lang="en-US" altLang="zh-TW" b="1" dirty="0"/>
              <a:t>(Data alignment features</a:t>
            </a:r>
            <a:r>
              <a:rPr lang="en-US" altLang="zh-TW" b="1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Series</a:t>
            </a:r>
            <a:r>
              <a:rPr lang="zh-TW" altLang="en-US" dirty="0"/>
              <a:t>自動按</a:t>
            </a:r>
            <a:r>
              <a:rPr lang="en-US" altLang="zh-TW" dirty="0"/>
              <a:t>index label</a:t>
            </a:r>
            <a:r>
              <a:rPr lang="zh-TW" altLang="en-US" dirty="0"/>
              <a:t>來排序</a:t>
            </a:r>
          </a:p>
          <a:p>
            <a:pPr marL="0" indent="0">
              <a:buNone/>
            </a:pP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435"/>
            <a:ext cx="3088732" cy="2508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74" y="2261435"/>
            <a:ext cx="3669040" cy="24709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456" y="2261435"/>
            <a:ext cx="3837517" cy="29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139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跳過最後兩行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6" y="4332570"/>
            <a:ext cx="12054587" cy="24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顯示前三行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3" y="4800349"/>
            <a:ext cx="11800614" cy="18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868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跳過第</a:t>
            </a:r>
            <a:r>
              <a:rPr lang="en-US" altLang="zh-TW" dirty="0"/>
              <a:t>100</a:t>
            </a:r>
            <a:r>
              <a:rPr lang="zh-TW" altLang="en-US" dirty="0"/>
              <a:t>行 顯示前</a:t>
            </a:r>
            <a:r>
              <a:rPr lang="en-US" altLang="zh-TW" dirty="0"/>
              <a:t>5</a:t>
            </a:r>
            <a:r>
              <a:rPr lang="zh-TW" altLang="en-US" dirty="0"/>
              <a:t>行 刪除表頭 只顯示設定的</a:t>
            </a:r>
            <a:r>
              <a:rPr lang="en-US" altLang="zh-TW" dirty="0"/>
              <a:t>names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3600"/>
            <a:ext cx="11951561" cy="28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excel</a:t>
            </a:r>
            <a:r>
              <a:rPr lang="zh-TW" altLang="en-US" dirty="0"/>
              <a:t>檔案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92" y="1847698"/>
            <a:ext cx="11255442" cy="20850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99" y="4551277"/>
            <a:ext cx="5915851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 name</a:t>
            </a:r>
            <a:r>
              <a:rPr lang="zh-TW" altLang="en-US" b="1" dirty="0"/>
              <a:t>屬性的</a:t>
            </a:r>
            <a:r>
              <a:rPr lang="zh-TW" altLang="en-US" b="1" dirty="0" smtClean="0"/>
              <a:t>運用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series</a:t>
            </a:r>
            <a:r>
              <a:rPr lang="zh-TW" altLang="en-US" dirty="0"/>
              <a:t>自身和它的</a:t>
            </a:r>
            <a:r>
              <a:rPr lang="en-US" altLang="zh-TW" dirty="0"/>
              <a:t>index</a:t>
            </a:r>
            <a:r>
              <a:rPr lang="zh-TW" altLang="en-US" dirty="0"/>
              <a:t>都有一個叫</a:t>
            </a:r>
            <a:r>
              <a:rPr lang="en-US" altLang="zh-TW" dirty="0"/>
              <a:t>name</a:t>
            </a:r>
            <a:r>
              <a:rPr lang="zh-TW" altLang="en-US" dirty="0"/>
              <a:t>的</a:t>
            </a:r>
            <a:r>
              <a:rPr lang="zh-TW" altLang="en-US" dirty="0" smtClean="0"/>
              <a:t>屬性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55475"/>
            <a:ext cx="6268453" cy="42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 name</a:t>
            </a:r>
            <a:r>
              <a:rPr lang="zh-TW" altLang="en-US" b="1" dirty="0"/>
              <a:t>屬性的</a:t>
            </a:r>
            <a:r>
              <a:rPr lang="zh-TW" altLang="en-US" b="1" dirty="0" smtClean="0"/>
              <a:t>運用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更改 </a:t>
            </a:r>
            <a:r>
              <a:rPr lang="en-US" altLang="zh-TW" b="1" dirty="0"/>
              <a:t>series</a:t>
            </a:r>
            <a:r>
              <a:rPr lang="zh-TW" altLang="en-US" b="1" dirty="0"/>
              <a:t>的</a:t>
            </a:r>
            <a:r>
              <a:rPr lang="en-US" altLang="zh-TW" b="1" dirty="0" smtClean="0"/>
              <a:t>index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27859"/>
            <a:ext cx="3441647" cy="37200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846" y="2327859"/>
            <a:ext cx="59055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5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從各種資料匯入成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8655" y="7021405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59" y="1889249"/>
            <a:ext cx="2268840" cy="24169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90999" y="2193341"/>
            <a:ext cx="1641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smtClean="0"/>
              <a:t>CSV</a:t>
            </a:r>
            <a:endParaRPr lang="zh-TW" altLang="en-US" sz="36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3940" t="8200" r="31090" b="8200"/>
          <a:stretch/>
        </p:blipFill>
        <p:spPr>
          <a:xfrm>
            <a:off x="4360487" y="2545686"/>
            <a:ext cx="1735513" cy="1810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741" y="1732963"/>
            <a:ext cx="2918995" cy="279530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398" y="3091415"/>
            <a:ext cx="1590246" cy="1141001"/>
          </a:xfrm>
          <a:prstGeom prst="rect">
            <a:avLst/>
          </a:prstGeom>
        </p:spPr>
      </p:pic>
      <p:cxnSp>
        <p:nvCxnSpPr>
          <p:cNvPr id="10" name="直線單箭頭接點 9"/>
          <p:cNvCxnSpPr>
            <a:endCxn id="11" idx="1"/>
          </p:cNvCxnSpPr>
          <p:nvPr/>
        </p:nvCxnSpPr>
        <p:spPr>
          <a:xfrm>
            <a:off x="2307779" y="4286250"/>
            <a:ext cx="2025134" cy="1625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332913" y="5649791"/>
            <a:ext cx="1821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err="1" smtClean="0"/>
              <a:t>DataFrame</a:t>
            </a:r>
            <a:endParaRPr lang="zh-TW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8269988" y="1728620"/>
            <a:ext cx="1292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err="1" smtClean="0"/>
              <a:t>json</a:t>
            </a:r>
            <a:endParaRPr lang="zh-TW" altLang="en-US" sz="3600" b="1" dirty="0"/>
          </a:p>
        </p:txBody>
      </p:sp>
      <p:cxnSp>
        <p:nvCxnSpPr>
          <p:cNvPr id="14" name="直線單箭頭接點 13"/>
          <p:cNvCxnSpPr>
            <a:stCxn id="7" idx="2"/>
            <a:endCxn id="11" idx="0"/>
          </p:cNvCxnSpPr>
          <p:nvPr/>
        </p:nvCxnSpPr>
        <p:spPr>
          <a:xfrm>
            <a:off x="5228244" y="4356046"/>
            <a:ext cx="15175" cy="1293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8" idx="2"/>
            <a:endCxn id="11" idx="3"/>
          </p:cNvCxnSpPr>
          <p:nvPr/>
        </p:nvCxnSpPr>
        <p:spPr>
          <a:xfrm flipH="1">
            <a:off x="6153924" y="4528271"/>
            <a:ext cx="1949315" cy="1383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9" idx="2"/>
            <a:endCxn id="11" idx="3"/>
          </p:cNvCxnSpPr>
          <p:nvPr/>
        </p:nvCxnSpPr>
        <p:spPr>
          <a:xfrm flipH="1">
            <a:off x="6153924" y="4232416"/>
            <a:ext cx="4648597" cy="16789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44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從各種資料匯入成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</a:t>
            </a:r>
            <a:r>
              <a:rPr lang="en-US" altLang="zh-TW" dirty="0"/>
              <a:t>excel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 </a:t>
            </a:r>
            <a:r>
              <a:rPr lang="en-US" altLang="zh-TW" dirty="0"/>
              <a:t>JSON 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讀取網頁表格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288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讀寫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讀</a:t>
            </a:r>
            <a:r>
              <a:rPr lang="en-US" altLang="zh-TW" dirty="0"/>
              <a:t>CSV</a:t>
            </a:r>
            <a:r>
              <a:rPr lang="zh-TW" altLang="en-US" dirty="0"/>
              <a:t>檔案 </a:t>
            </a:r>
            <a:r>
              <a:rPr lang="en-US" altLang="zh-TW" dirty="0"/>
              <a:t>== &gt;</a:t>
            </a:r>
            <a:r>
              <a:rPr lang="en-US" altLang="zh-TW" dirty="0" err="1"/>
              <a:t>pandas.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read_csv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寫入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  <a:r>
              <a:rPr lang="en-US" altLang="zh-TW" dirty="0"/>
              <a:t>== &gt;</a:t>
            </a:r>
            <a:r>
              <a:rPr lang="en-US" altLang="zh-TW" dirty="0" err="1"/>
              <a:t>pandas.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r>
              <a:rPr lang="en-US" altLang="zh-TW" dirty="0" err="1"/>
              <a:t>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to_csv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938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02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讀寫</a:t>
            </a:r>
            <a:r>
              <a:rPr lang="en-US" altLang="zh-TW" dirty="0"/>
              <a:t>excel</a:t>
            </a:r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讀</a:t>
            </a:r>
            <a:r>
              <a:rPr lang="en-US" altLang="zh-TW" dirty="0"/>
              <a:t>excel</a:t>
            </a:r>
            <a:r>
              <a:rPr lang="zh-TW" altLang="en-US" dirty="0" smtClean="0"/>
              <a:t>檔案 </a:t>
            </a:r>
            <a:r>
              <a:rPr lang="en-US" altLang="zh-TW" dirty="0"/>
              <a:t>== &gt;excel </a:t>
            </a:r>
            <a:r>
              <a:rPr lang="en-US" altLang="zh-TW" dirty="0" err="1"/>
              <a:t>pandas.read_excel</a:t>
            </a:r>
            <a:r>
              <a:rPr lang="en-US" altLang="zh-TW" dirty="0"/>
              <a:t>()</a:t>
            </a:r>
          </a:p>
          <a:p>
            <a:endParaRPr lang="en-US" altLang="zh-TW" dirty="0"/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寫入</a:t>
            </a:r>
            <a:r>
              <a:rPr lang="en-US" altLang="zh-TW" dirty="0"/>
              <a:t>excel</a:t>
            </a:r>
            <a:r>
              <a:rPr lang="zh-TW" altLang="en-US" dirty="0" smtClean="0"/>
              <a:t>檔案</a:t>
            </a:r>
            <a:r>
              <a:rPr lang="en-US" altLang="zh-TW" dirty="0"/>
              <a:t>== &gt;</a:t>
            </a:r>
            <a:r>
              <a:rPr lang="en-US" altLang="zh-TW" dirty="0" err="1"/>
              <a:t>pandas.DataFrame.to_excel</a:t>
            </a:r>
            <a:r>
              <a:rPr lang="en-US" altLang="zh-TW" dirty="0"/>
              <a:t>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436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Arial Black" panose="020B0A04020102020204" pitchFamily="34" charset="0"/>
              </a:rPr>
              <a:t>agenda</a:t>
            </a:r>
            <a:endParaRPr lang="zh-TW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81136" y="737937"/>
            <a:ext cx="8450179" cy="54550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800" b="1" dirty="0">
                <a:latin typeface="Arial Black" panose="020B0A04020102020204" pitchFamily="34" charset="0"/>
              </a:rPr>
              <a:t>pandas</a:t>
            </a:r>
            <a:endParaRPr lang="zh-TW" altLang="en-US" sz="3800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pandas</a:t>
            </a:r>
            <a:r>
              <a:rPr lang="zh-TW" altLang="en-US" b="1" dirty="0">
                <a:latin typeface="Arial Black" panose="020B0A04020102020204" pitchFamily="34" charset="0"/>
              </a:rPr>
              <a:t>資料型態 及其屬性</a:t>
            </a:r>
            <a:endParaRPr lang="en-US" altLang="zh-TW" b="1" dirty="0">
              <a:latin typeface="Arial Black" panose="020B0A04020102020204" pitchFamily="34" charset="0"/>
            </a:endParaRPr>
          </a:p>
          <a:p>
            <a:pPr lvl="1"/>
            <a:r>
              <a:rPr lang="en-US" altLang="zh-TW" b="1" dirty="0" smtClean="0">
                <a:latin typeface="Arial Black" panose="020B0A04020102020204" pitchFamily="34" charset="0"/>
              </a:rPr>
              <a:t>series </a:t>
            </a:r>
            <a:r>
              <a:rPr lang="en-US" altLang="zh-TW" b="1" dirty="0">
                <a:latin typeface="Arial Black" panose="020B0A04020102020204" pitchFamily="34" charset="0"/>
              </a:rPr>
              <a:t>vs </a:t>
            </a:r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endParaRPr lang="en-US" altLang="zh-TW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series</a:t>
            </a:r>
            <a:r>
              <a:rPr lang="zh-TW" altLang="en-US" b="1" dirty="0">
                <a:latin typeface="Arial Black" panose="020B0A04020102020204" pitchFamily="34" charset="0"/>
              </a:rPr>
              <a:t>的建立與基本運算</a:t>
            </a:r>
          </a:p>
          <a:p>
            <a:pPr marL="0" indent="0">
              <a:buNone/>
            </a:pPr>
            <a:endParaRPr lang="en-US" altLang="zh-TW" b="1" dirty="0">
              <a:latin typeface="Arial Black" panose="020B0A04020102020204" pitchFamily="34" charset="0"/>
            </a:endParaRPr>
          </a:p>
          <a:p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r>
              <a:rPr lang="zh-TW" altLang="en-US" b="1" dirty="0">
                <a:latin typeface="Arial Black" panose="020B0A04020102020204" pitchFamily="34" charset="0"/>
              </a:rPr>
              <a:t>的</a:t>
            </a:r>
            <a:r>
              <a:rPr lang="zh-TW" altLang="en-US" b="1" dirty="0" smtClean="0">
                <a:latin typeface="Arial Black" panose="020B0A04020102020204" pitchFamily="34" charset="0"/>
              </a:rPr>
              <a:t>建立</a:t>
            </a:r>
            <a:endParaRPr lang="en-US" altLang="zh-TW" b="1" dirty="0" smtClean="0">
              <a:latin typeface="Arial Black" panose="020B0A04020102020204" pitchFamily="34" charset="0"/>
            </a:endParaRPr>
          </a:p>
          <a:p>
            <a:pPr lvl="1"/>
            <a:r>
              <a:rPr lang="zh-TW" altLang="en-US" b="1" dirty="0" smtClean="0">
                <a:latin typeface="Arial Black" panose="020B0A04020102020204" pitchFamily="34" charset="0"/>
              </a:rPr>
              <a:t>從</a:t>
            </a:r>
            <a:r>
              <a:rPr lang="zh-TW" altLang="en-US" b="1" dirty="0">
                <a:latin typeface="Arial Black" panose="020B0A04020102020204" pitchFamily="34" charset="0"/>
              </a:rPr>
              <a:t>各種資料匯入成</a:t>
            </a:r>
            <a:r>
              <a:rPr lang="en-US" altLang="zh-TW" b="1" dirty="0" err="1" smtClean="0">
                <a:latin typeface="Arial Black" panose="020B0A04020102020204" pitchFamily="34" charset="0"/>
              </a:rPr>
              <a:t>dataframe</a:t>
            </a:r>
            <a:endParaRPr lang="en-US" altLang="zh-TW" b="1" dirty="0" smtClean="0">
              <a:latin typeface="Arial Black" panose="020B0A04020102020204" pitchFamily="34" charset="0"/>
            </a:endParaRPr>
          </a:p>
          <a:p>
            <a:pPr marL="457200" lvl="1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r>
              <a:rPr lang="zh-TW" altLang="en-US" b="1" dirty="0">
                <a:latin typeface="Arial Black" panose="020B0A04020102020204" pitchFamily="34" charset="0"/>
              </a:rPr>
              <a:t>的各種運算</a:t>
            </a:r>
          </a:p>
          <a:p>
            <a:pPr marL="0" indent="0">
              <a:buNone/>
            </a:pPr>
            <a:endParaRPr lang="en-US" altLang="zh-TW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pandas</a:t>
            </a:r>
            <a:r>
              <a:rPr lang="zh-TW" altLang="en-US" b="1" dirty="0">
                <a:latin typeface="Arial Black" panose="020B0A04020102020204" pitchFamily="34" charset="0"/>
              </a:rPr>
              <a:t>小專案</a:t>
            </a:r>
          </a:p>
          <a:p>
            <a:pPr marL="0" indent="0">
              <a:buNone/>
            </a:pPr>
            <a:r>
              <a:rPr lang="en-US" altLang="zh-TW" dirty="0">
                <a:latin typeface="Arial Black" panose="020B0A04020102020204" pitchFamily="34" charset="0"/>
              </a:rPr>
              <a:t>...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52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6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xlsx</a:t>
            </a:r>
            <a:r>
              <a:rPr lang="en-US" altLang="zh-TW" dirty="0"/>
              <a:t> vs </a:t>
            </a:r>
            <a:r>
              <a:rPr lang="en-US" altLang="zh-TW" dirty="0" err="1"/>
              <a:t>xls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Xls</a:t>
            </a:r>
            <a:r>
              <a:rPr lang="zh-TW" altLang="en-US" dirty="0"/>
              <a:t> </a:t>
            </a:r>
            <a:r>
              <a:rPr lang="en-US" altLang="zh-TW" dirty="0"/>
              <a:t>		Excel 97 to Excel 2003</a:t>
            </a:r>
          </a:p>
          <a:p>
            <a:r>
              <a:rPr lang="en-US" altLang="zh-TW" dirty="0" err="1"/>
              <a:t>Xlsx</a:t>
            </a:r>
            <a:r>
              <a:rPr lang="en-US" altLang="zh-TW" dirty="0"/>
              <a:t>		Excel 2007 and later</a:t>
            </a:r>
          </a:p>
          <a:p>
            <a:endParaRPr lang="en-US" altLang="zh-TW" dirty="0"/>
          </a:p>
          <a:p>
            <a:r>
              <a:rPr lang="en-US" altLang="zh-TW" dirty="0" err="1"/>
              <a:t>Xlsx</a:t>
            </a:r>
            <a:r>
              <a:rPr lang="en-US" altLang="zh-TW" dirty="0"/>
              <a:t>		XML</a:t>
            </a:r>
            <a:r>
              <a:rPr lang="zh-TW" altLang="en-US" dirty="0"/>
              <a:t> </a:t>
            </a:r>
            <a:r>
              <a:rPr lang="en-US" altLang="zh-TW" dirty="0"/>
              <a:t>format</a:t>
            </a:r>
          </a:p>
          <a:p>
            <a:r>
              <a:rPr lang="zh-TW" altLang="en-US" dirty="0"/>
              <a:t>比</a:t>
            </a:r>
            <a:r>
              <a:rPr lang="en-US" altLang="zh-TW" dirty="0" err="1"/>
              <a:t>Xls</a:t>
            </a:r>
            <a:r>
              <a:rPr lang="zh-TW" altLang="en-US" dirty="0"/>
              <a:t>更小的大小</a:t>
            </a:r>
          </a:p>
        </p:txBody>
      </p:sp>
    </p:spTree>
    <p:extLst>
      <p:ext uri="{BB962C8B-B14F-4D97-AF65-F5344CB8AC3E}">
        <p14:creationId xmlns:p14="http://schemas.microsoft.com/office/powerpoint/2010/main" val="33287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 err="1"/>
              <a:t>xlsx</a:t>
            </a:r>
            <a:r>
              <a:rPr lang="zh-TW" altLang="en-US" dirty="0"/>
              <a:t>並顯示前五筆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476"/>
            <a:ext cx="732574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顯示不同的試算表資料</a:t>
            </a:r>
            <a:r>
              <a:rPr lang="en-US" altLang="zh-TW" dirty="0"/>
              <a:t>(</a:t>
            </a:r>
            <a:r>
              <a:rPr lang="zh-TW" altLang="en-US" dirty="0"/>
              <a:t>工作表，顯示在下方的標籤分頁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2562818"/>
            <a:ext cx="1096480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將資料轉為</a:t>
            </a:r>
            <a:r>
              <a:rPr lang="en-US" altLang="zh-TW" dirty="0" err="1"/>
              <a:t>xls</a:t>
            </a:r>
            <a:r>
              <a:rPr lang="zh-TW" altLang="en-US" dirty="0"/>
              <a:t>檔案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" y="2373175"/>
            <a:ext cx="12163606" cy="13638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-1"/>
            <a:ext cx="2826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kay</a:t>
            </a:r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4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讀寫</a:t>
            </a:r>
            <a:r>
              <a:rPr lang="en-US" altLang="zh-TW" b="1" dirty="0" smtClean="0"/>
              <a:t>JSON</a:t>
            </a:r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JSON</a:t>
            </a:r>
          </a:p>
          <a:p>
            <a:r>
              <a:rPr lang="en-US" altLang="zh-TW" dirty="0"/>
              <a:t>XML vs JSON</a:t>
            </a:r>
          </a:p>
          <a:p>
            <a:r>
              <a:rPr lang="en-US" altLang="zh-TW" dirty="0"/>
              <a:t>Reading and writing JSON files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4123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4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4.</a:t>
            </a:r>
            <a:r>
              <a:rPr lang="zh-TW" altLang="en-US" b="1" dirty="0" smtClean="0"/>
              <a:t>讀取</a:t>
            </a:r>
            <a:r>
              <a:rPr lang="zh-TW" altLang="en-US" b="1" dirty="0"/>
              <a:t>網頁表格</a:t>
            </a:r>
            <a:r>
              <a:rPr lang="zh-TW" altLang="en-US" b="1" dirty="0" smtClean="0"/>
              <a:t>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 err="1"/>
              <a:t>pandas.read_html</a:t>
            </a:r>
            <a:r>
              <a:rPr lang="en-US" altLang="zh-TW" dirty="0" smtClean="0"/>
              <a:t>()</a:t>
            </a:r>
          </a:p>
          <a:p>
            <a:r>
              <a:rPr lang="en-US" altLang="zh-TW"/>
              <a:t>pandas.DataFrame.to_html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1134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9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dirty="0"/>
              <a:t>建立各式各樣的</a:t>
            </a:r>
            <a:r>
              <a:rPr lang="zh-TW" altLang="en-US" b="1" dirty="0">
                <a:solidFill>
                  <a:srgbClr val="FF0000"/>
                </a:solidFill>
              </a:rPr>
              <a:t>索引技術</a:t>
            </a:r>
            <a:endParaRPr lang="en-US" altLang="zh-TW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b="1" dirty="0"/>
              <a:t>pandas</a:t>
            </a:r>
            <a:r>
              <a:rPr lang="zh-TW" altLang="en-US" b="1" dirty="0">
                <a:solidFill>
                  <a:srgbClr val="FF0000"/>
                </a:solidFill>
              </a:rPr>
              <a:t>資料清理</a:t>
            </a:r>
            <a:r>
              <a:rPr lang="en-US" altLang="zh-TW" b="1" dirty="0">
                <a:solidFill>
                  <a:srgbClr val="FF0000"/>
                </a:solidFill>
              </a:rPr>
              <a:t>(Data cleaning)</a:t>
            </a:r>
            <a:r>
              <a:rPr lang="zh-TW" altLang="en-US" dirty="0"/>
              <a:t>技術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</a:t>
            </a:r>
            <a:r>
              <a:rPr lang="en-US" altLang="zh-TW" dirty="0" err="1"/>
              <a:t>NaN</a:t>
            </a:r>
            <a:r>
              <a:rPr lang="zh-TW" altLang="en-US" dirty="0"/>
              <a:t>資料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Missing value?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b="1" dirty="0"/>
              <a:t>Data Aggregation(</a:t>
            </a:r>
            <a:r>
              <a:rPr lang="zh-TW" altLang="en-US" b="1" dirty="0"/>
              <a:t>資料聚合</a:t>
            </a:r>
            <a:r>
              <a:rPr lang="en-US" altLang="zh-TW" b="1" dirty="0"/>
              <a:t>)</a:t>
            </a:r>
            <a:r>
              <a:rPr lang="zh-TW" altLang="en-US" b="1" dirty="0"/>
              <a:t>技術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99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的運算 </a:t>
            </a:r>
            <a:r>
              <a:rPr lang="en-US" altLang="zh-TW" b="1" dirty="0"/>
              <a:t>see CHAPTER 5 Getting Started with pandas</a:t>
            </a:r>
          </a:p>
          <a:p>
            <a:r>
              <a:rPr lang="zh-TW" altLang="en-US" b="1" dirty="0"/>
              <a:t>建立</a:t>
            </a:r>
            <a:r>
              <a:rPr lang="en-US" altLang="zh-TW" b="1" dirty="0"/>
              <a:t>series</a:t>
            </a:r>
          </a:p>
          <a:p>
            <a:pPr lvl="1"/>
            <a:r>
              <a:rPr lang="zh-TW" altLang="en-US" b="1" dirty="0"/>
              <a:t>使用</a:t>
            </a:r>
            <a:r>
              <a:rPr lang="en-US" altLang="zh-TW" b="1" dirty="0" err="1"/>
              <a:t>pandas.Series</a:t>
            </a:r>
            <a:r>
              <a:rPr lang="en-US" altLang="zh-TW" b="1" dirty="0"/>
              <a:t>()</a:t>
            </a:r>
          </a:p>
          <a:p>
            <a:pPr lvl="1"/>
            <a:r>
              <a:rPr lang="zh-TW" altLang="en-US" b="1" dirty="0"/>
              <a:t>使用字典資料型態傳入</a:t>
            </a:r>
            <a:r>
              <a:rPr lang="en-US" altLang="zh-TW" b="1" dirty="0" err="1"/>
              <a:t>pandas.Series</a:t>
            </a:r>
            <a:r>
              <a:rPr lang="en-US" altLang="zh-TW" b="1" dirty="0"/>
              <a:t>()</a:t>
            </a:r>
          </a:p>
          <a:p>
            <a:r>
              <a:rPr lang="zh-TW" altLang="en-US" b="1" dirty="0"/>
              <a:t>搜尋滿足條件的資料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91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122667"/>
              </p:ext>
            </p:extLst>
          </p:nvPr>
        </p:nvGraphicFramePr>
        <p:xfrm>
          <a:off x="838199" y="1825624"/>
          <a:ext cx="10563226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226">
                  <a:extLst>
                    <a:ext uri="{9D8B030D-6E8A-4147-A177-3AD203B41FA5}">
                      <a16:colId xmlns:a16="http://schemas.microsoft.com/office/drawing/2014/main" val="2281564630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33469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建立各式各樣的索引技術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71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資料清理</a:t>
                      </a:r>
                      <a:r>
                        <a:rPr lang="en-US" altLang="zh-TW" dirty="0" smtClean="0"/>
                        <a:t>(Data</a:t>
                      </a:r>
                      <a:r>
                        <a:rPr lang="en-US" altLang="zh-TW" baseline="0" dirty="0" smtClean="0"/>
                        <a:t> cleaning)</a:t>
                      </a:r>
                      <a:r>
                        <a:rPr lang="zh-TW" altLang="en-US" baseline="0" dirty="0" smtClean="0"/>
                        <a:t>技術資料整理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25529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進階資料處理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445498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Data Aggregation(</a:t>
                      </a:r>
                      <a:r>
                        <a:rPr lang="zh-TW" altLang="en-US" dirty="0" smtClean="0"/>
                        <a:t>資料聚合</a:t>
                      </a:r>
                      <a:r>
                        <a:rPr lang="en-US" altLang="zh-TW" dirty="0" smtClean="0"/>
                        <a:t>)</a:t>
                      </a:r>
                      <a:r>
                        <a:rPr lang="zh-TW" altLang="en-US" dirty="0" smtClean="0"/>
                        <a:t>技術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338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25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Index Objects (</a:t>
            </a:r>
            <a:r>
              <a:rPr lang="zh-TW" altLang="en-US" b="1" dirty="0" smtClean="0"/>
              <a:t>索引對象</a:t>
            </a:r>
            <a:r>
              <a:rPr lang="en-US" altLang="zh-TW" b="1" dirty="0"/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pandas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Index Objects (</a:t>
            </a:r>
            <a:r>
              <a:rPr lang="zh-TW" altLang="en-US" dirty="0" smtClean="0"/>
              <a:t>索引對象</a:t>
            </a:r>
            <a:r>
              <a:rPr lang="en-US" altLang="zh-TW" dirty="0" smtClean="0"/>
              <a:t>)</a:t>
            </a:r>
            <a:r>
              <a:rPr lang="zh-TW" altLang="en-US" dirty="0" smtClean="0"/>
              <a:t>負責保存</a:t>
            </a:r>
            <a:r>
              <a:rPr lang="en-US" altLang="zh-TW" dirty="0" smtClean="0"/>
              <a:t>axis labels</a:t>
            </a:r>
            <a:r>
              <a:rPr lang="zh-TW" altLang="en-US" dirty="0" smtClean="0"/>
              <a:t>和其他一些數據（比如</a:t>
            </a:r>
            <a:r>
              <a:rPr lang="en-US" altLang="zh-TW" dirty="0" smtClean="0"/>
              <a:t>axis name</a:t>
            </a:r>
            <a:r>
              <a:rPr lang="zh-TW" altLang="en-US" dirty="0" smtClean="0"/>
              <a:t>或</a:t>
            </a:r>
            <a:r>
              <a:rPr lang="en-US" altLang="zh-TW" dirty="0" smtClean="0"/>
              <a:t>names</a:t>
            </a:r>
            <a:r>
              <a:rPr lang="zh-TW" altLang="en-US" dirty="0" smtClean="0"/>
              <a:t>）。</a:t>
            </a:r>
            <a:endParaRPr lang="en-US" altLang="zh-TW" dirty="0" smtClean="0"/>
          </a:p>
          <a:p>
            <a:r>
              <a:rPr lang="zh-TW" altLang="en-US" dirty="0" smtClean="0"/>
              <a:t>一個數組或其他一個序列標籤，只要被用來做構建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或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，就會被自動轉變為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00224"/>
            <a:ext cx="10742124" cy="17322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32436"/>
            <a:ext cx="10742124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95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Index Objects (</a:t>
            </a:r>
            <a:r>
              <a:rPr lang="zh-TW" altLang="en-US" b="1" dirty="0" smtClean="0"/>
              <a:t>索引對象</a:t>
            </a:r>
            <a:r>
              <a:rPr lang="en-US" altLang="zh-TW" b="1" dirty="0"/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index object</a:t>
            </a:r>
            <a:r>
              <a:rPr lang="zh-TW" altLang="en-US" dirty="0"/>
              <a:t>是不可更改的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5206"/>
            <a:ext cx="9244943" cy="37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77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Data Aggregation(</a:t>
            </a:r>
            <a:r>
              <a:rPr lang="zh-TW" altLang="en-US" b="1" dirty="0"/>
              <a:t>資料聚合</a:t>
            </a:r>
            <a:r>
              <a:rPr lang="en-US" altLang="zh-TW" b="1" dirty="0"/>
              <a:t>)</a:t>
            </a:r>
            <a:r>
              <a:rPr lang="zh-TW" altLang="en-US" b="1" dirty="0"/>
              <a:t>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split, apply, and combine (SAC) pattern</a:t>
            </a:r>
          </a:p>
          <a:p>
            <a:endParaRPr lang="en-US" altLang="zh-TW" dirty="0"/>
          </a:p>
          <a:p>
            <a:r>
              <a:rPr lang="en-US" altLang="zh-TW" dirty="0"/>
              <a:t>Splitting data</a:t>
            </a:r>
          </a:p>
          <a:p>
            <a:r>
              <a:rPr lang="en-US" altLang="zh-TW" dirty="0"/>
              <a:t>Applying aggregate functions, transforms, and filters</a:t>
            </a:r>
          </a:p>
          <a:p>
            <a:r>
              <a:rPr lang="en-US" altLang="zh-TW" dirty="0"/>
              <a:t>Transforming groups of data</a:t>
            </a:r>
          </a:p>
          <a:p>
            <a:r>
              <a:rPr lang="en-US" altLang="zh-TW" dirty="0"/>
              <a:t>Filtering groups from aggregation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5526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6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資料的種類</a:t>
            </a:r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809221"/>
              </p:ext>
            </p:extLst>
          </p:nvPr>
        </p:nvGraphicFramePr>
        <p:xfrm>
          <a:off x="838200" y="1825624"/>
          <a:ext cx="10515600" cy="4332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8540660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844056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12886705"/>
                    </a:ext>
                  </a:extLst>
                </a:gridCol>
              </a:tblGrid>
              <a:tr h="72870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分類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範例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1152"/>
                  </a:ext>
                </a:extLst>
              </a:tr>
              <a:tr h="287488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質化資料 </a:t>
                      </a:r>
                      <a:r>
                        <a:rPr lang="en-US" altLang="zh-TW" dirty="0" smtClean="0"/>
                        <a:t>qualitative 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類別資料</a:t>
                      </a:r>
                      <a:r>
                        <a:rPr lang="en-US" altLang="zh-TW" dirty="0" smtClean="0"/>
                        <a:t>(categorical data)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性別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男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女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中性</a:t>
                      </a:r>
                      <a:endParaRPr lang="en-US" altLang="zh-TW" dirty="0" smtClean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教育程度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國小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高中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國中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大學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幼稚園</a:t>
                      </a:r>
                      <a:endParaRPr lang="en-US" altLang="zh-TW" dirty="0" smtClean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是否抽菸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否</a:t>
                      </a:r>
                      <a:endParaRPr lang="en-US" altLang="zh-TW" dirty="0" smtClean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是否吃葷食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619775"/>
                  </a:ext>
                </a:extLst>
              </a:tr>
              <a:tr h="72870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量化資料 </a:t>
                      </a:r>
                      <a:r>
                        <a:rPr lang="en-US" altLang="zh-TW" dirty="0" smtClean="0"/>
                        <a:t>quantitative 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可計數的資料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年齡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身高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體重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薪資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數量</a:t>
                      </a:r>
                      <a:endParaRPr lang="en-US" altLang="zh-TW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5594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38200" y="1388825"/>
            <a:ext cx="2835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依資料的屬性區分</a:t>
            </a:r>
          </a:p>
        </p:txBody>
      </p:sp>
    </p:spTree>
    <p:extLst>
      <p:ext uri="{BB962C8B-B14F-4D97-AF65-F5344CB8AC3E}">
        <p14:creationId xmlns:p14="http://schemas.microsoft.com/office/powerpoint/2010/main" val="2991472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小專題</a:t>
            </a:r>
            <a:r>
              <a:rPr lang="en-US" altLang="zh-TW" b="1" dirty="0"/>
              <a:t>:</a:t>
            </a:r>
            <a:r>
              <a:rPr lang="zh-TW" altLang="en-US" sz="3200" b="1" dirty="0"/>
              <a:t>歷史股價分析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1 </a:t>
            </a:r>
            <a:r>
              <a:rPr lang="zh-TW" altLang="en-US" dirty="0" smtClean="0"/>
              <a:t>設定</a:t>
            </a:r>
            <a:r>
              <a:rPr lang="en-US" altLang="zh-TW" dirty="0" err="1" smtClean="0"/>
              <a:t>IPython</a:t>
            </a:r>
            <a:r>
              <a:rPr lang="zh-TW" altLang="en-US" dirty="0" smtClean="0"/>
              <a:t>筆記本</a:t>
            </a:r>
          </a:p>
          <a:p>
            <a:pPr marL="0" indent="0">
              <a:buNone/>
            </a:pPr>
            <a:r>
              <a:rPr lang="en-US" altLang="zh-TW" dirty="0" smtClean="0"/>
              <a:t>2 </a:t>
            </a:r>
            <a:r>
              <a:rPr lang="zh-TW" altLang="en-US" dirty="0" smtClean="0"/>
              <a:t>從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取得與組織股票資料</a:t>
            </a:r>
          </a:p>
          <a:p>
            <a:pPr marL="0" indent="0">
              <a:buNone/>
            </a:pPr>
            <a:r>
              <a:rPr lang="en-US" altLang="zh-TW" dirty="0" smtClean="0"/>
              <a:t>3 </a:t>
            </a:r>
            <a:r>
              <a:rPr lang="zh-TW" altLang="en-US" dirty="0" smtClean="0"/>
              <a:t>繪製股價時間序列的圖</a:t>
            </a:r>
          </a:p>
          <a:p>
            <a:pPr marL="0" indent="0">
              <a:buNone/>
            </a:pPr>
            <a:r>
              <a:rPr lang="en-US" altLang="zh-TW" dirty="0" smtClean="0"/>
              <a:t>4 </a:t>
            </a:r>
            <a:r>
              <a:rPr lang="zh-TW" altLang="en-US" dirty="0" smtClean="0"/>
              <a:t>繪製成交量序列的圖</a:t>
            </a:r>
          </a:p>
          <a:p>
            <a:pPr marL="0" indent="0">
              <a:buNone/>
            </a:pPr>
            <a:r>
              <a:rPr lang="en-US" altLang="zh-TW" dirty="0" smtClean="0"/>
              <a:t>5 </a:t>
            </a:r>
            <a:r>
              <a:rPr lang="zh-TW" altLang="en-US" dirty="0" smtClean="0"/>
              <a:t>計算簡易的每日收盤價變化百分比</a:t>
            </a:r>
          </a:p>
          <a:p>
            <a:pPr marL="0" indent="0">
              <a:buNone/>
            </a:pPr>
            <a:r>
              <a:rPr lang="en-US" altLang="zh-TW" dirty="0" smtClean="0"/>
              <a:t>6 </a:t>
            </a:r>
            <a:r>
              <a:rPr lang="zh-TW" altLang="en-US" dirty="0" smtClean="0"/>
              <a:t>計算簡易的股票每日累積報酬率</a:t>
            </a:r>
          </a:p>
          <a:p>
            <a:pPr marL="0" indent="0">
              <a:buNone/>
            </a:pPr>
            <a:r>
              <a:rPr lang="en-US" altLang="zh-TW" dirty="0" smtClean="0"/>
              <a:t>7 </a:t>
            </a:r>
            <a:r>
              <a:rPr lang="zh-TW" altLang="en-US" dirty="0" smtClean="0"/>
              <a:t>將每日報酬率重新取樣為每月報酬率</a:t>
            </a:r>
          </a:p>
          <a:p>
            <a:pPr marL="0" indent="0">
              <a:buNone/>
            </a:pPr>
            <a:r>
              <a:rPr lang="en-US" altLang="zh-TW" dirty="0" smtClean="0"/>
              <a:t>8 </a:t>
            </a:r>
            <a:r>
              <a:rPr lang="zh-TW" altLang="en-US" dirty="0" smtClean="0"/>
              <a:t>分析報酬率分布</a:t>
            </a:r>
          </a:p>
          <a:p>
            <a:pPr marL="0" indent="0">
              <a:buNone/>
            </a:pPr>
            <a:r>
              <a:rPr lang="en-US" altLang="zh-TW" dirty="0" smtClean="0"/>
              <a:t>9 </a:t>
            </a:r>
            <a:r>
              <a:rPr lang="zh-TW" altLang="en-US" dirty="0" smtClean="0"/>
              <a:t>移動平均計算</a:t>
            </a:r>
          </a:p>
          <a:p>
            <a:pPr marL="0" indent="0">
              <a:buNone/>
            </a:pPr>
            <a:r>
              <a:rPr lang="en-US" altLang="zh-TW" dirty="0" smtClean="0"/>
              <a:t>10 </a:t>
            </a:r>
            <a:r>
              <a:rPr lang="zh-TW" altLang="en-US" dirty="0" smtClean="0"/>
              <a:t>比較股票之間的平均每日報酬率</a:t>
            </a:r>
          </a:p>
          <a:p>
            <a:pPr marL="0" indent="0">
              <a:buNone/>
            </a:pPr>
            <a:r>
              <a:rPr lang="en-US" altLang="zh-TW" dirty="0" smtClean="0"/>
              <a:t>11 </a:t>
            </a:r>
            <a:r>
              <a:rPr lang="zh-TW" altLang="en-US" dirty="0" smtClean="0"/>
              <a:t>依每日收盤價的變化百分比找出股票相關性</a:t>
            </a:r>
          </a:p>
          <a:p>
            <a:pPr marL="0" indent="0">
              <a:buNone/>
            </a:pPr>
            <a:r>
              <a:rPr lang="en-US" altLang="zh-TW" dirty="0" smtClean="0"/>
              <a:t>12 </a:t>
            </a:r>
            <a:r>
              <a:rPr lang="zh-TW" altLang="en-US" dirty="0" smtClean="0"/>
              <a:t>計算股票波動率</a:t>
            </a:r>
          </a:p>
          <a:p>
            <a:pPr marL="0" indent="0">
              <a:buNone/>
            </a:pPr>
            <a:r>
              <a:rPr lang="en-US" altLang="zh-TW" dirty="0" smtClean="0"/>
              <a:t>13 </a:t>
            </a:r>
            <a:r>
              <a:rPr lang="zh-TW" altLang="en-US" dirty="0" smtClean="0"/>
              <a:t>決定風險相對於期望報酬率的關係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077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Pandas </a:t>
            </a:r>
            <a:r>
              <a:rPr lang="zh-TW" altLang="en-US" dirty="0"/>
              <a:t>資料分析實戰：使用 </a:t>
            </a:r>
            <a:r>
              <a:rPr lang="en-US" altLang="zh-TW" dirty="0"/>
              <a:t>Python </a:t>
            </a:r>
            <a:r>
              <a:rPr lang="zh-TW" altLang="en-US" dirty="0"/>
              <a:t>進行高效能資料處理及分析 </a:t>
            </a:r>
          </a:p>
          <a:p>
            <a:r>
              <a:rPr lang="en-US" altLang="zh-TW" dirty="0"/>
              <a:t>(Learning pandas : High-performance data manipulation and analysis in Python, 2/e) Michael </a:t>
            </a:r>
            <a:r>
              <a:rPr lang="en-US" altLang="zh-TW" dirty="0" err="1"/>
              <a:t>Heydt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38900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77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4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3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pandas.Series() </a:t>
            </a:r>
            <a:r>
              <a:rPr lang="zh-TW" altLang="en-US" b="1" dirty="0"/>
              <a:t>建立</a:t>
            </a:r>
            <a:r>
              <a:rPr lang="en-US" altLang="zh-TW" b="1" dirty="0" smtClean="0"/>
              <a:t>Series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72519"/>
            <a:ext cx="10744201" cy="18286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167031"/>
            <a:ext cx="10744202" cy="9824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6" y="5149516"/>
            <a:ext cx="10744203" cy="11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28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18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33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9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5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69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4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37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pandas.Series() </a:t>
            </a:r>
            <a:r>
              <a:rPr lang="zh-TW" altLang="en-US" b="1" dirty="0"/>
              <a:t>建立</a:t>
            </a:r>
            <a:r>
              <a:rPr lang="en-US" altLang="zh-TW" b="1" dirty="0" smtClean="0"/>
              <a:t>Series</a:t>
            </a:r>
            <a:endParaRPr lang="en-US" altLang="zh-TW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0866"/>
            <a:ext cx="10295021" cy="1409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890565"/>
            <a:ext cx="10295021" cy="11466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5037220"/>
            <a:ext cx="10295022" cy="12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5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13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9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下方為</a:t>
            </a:r>
            <a:r>
              <a:rPr lang="zh-TW" altLang="en-US" dirty="0"/>
              <a:t>平常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0829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DataFrame</a:t>
            </a:r>
            <a:r>
              <a:rPr lang="zh-TW" altLang="en-US" dirty="0" smtClean="0"/>
              <a:t>表示一個長方形表格，並包含排好序的列，每一列都可以是不同的數值類型（數字，字符串，布爾值）。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有行索引和列索引（</a:t>
            </a:r>
            <a:r>
              <a:rPr lang="en-US" altLang="zh-TW" dirty="0" smtClean="0"/>
              <a:t>row index, column index</a:t>
            </a:r>
            <a:r>
              <a:rPr lang="zh-TW" altLang="en-US" dirty="0" smtClean="0"/>
              <a:t>）；可以看做是分享所有索引的由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組成的字典。</a:t>
            </a:r>
            <a:endParaRPr lang="en-US" altLang="zh-TW" dirty="0" smtClean="0"/>
          </a:p>
          <a:p>
            <a:r>
              <a:rPr lang="zh-TW" altLang="en-US" dirty="0" smtClean="0"/>
              <a:t>數據是保存在一維以上的區塊裡的。</a:t>
            </a:r>
          </a:p>
        </p:txBody>
      </p:sp>
    </p:spTree>
    <p:extLst>
      <p:ext uri="{BB962C8B-B14F-4D97-AF65-F5344CB8AC3E}">
        <p14:creationId xmlns:p14="http://schemas.microsoft.com/office/powerpoint/2010/main" val="3761769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構建一個</a:t>
            </a:r>
            <a:r>
              <a:rPr lang="en-US" altLang="zh-TW" dirty="0" err="1"/>
              <a:t>dataframe</a:t>
            </a:r>
            <a:r>
              <a:rPr lang="zh-TW" altLang="en-US" dirty="0"/>
              <a:t>的方法，用一個</a:t>
            </a:r>
            <a:r>
              <a:rPr lang="en-US" altLang="zh-TW" dirty="0" err="1"/>
              <a:t>dcit</a:t>
            </a:r>
            <a:r>
              <a:rPr lang="zh-TW" altLang="en-US" dirty="0"/>
              <a:t>，</a:t>
            </a:r>
            <a:r>
              <a:rPr lang="en-US" altLang="zh-TW" dirty="0" err="1"/>
              <a:t>dict</a:t>
            </a:r>
            <a:r>
              <a:rPr lang="zh-TW" altLang="en-US" dirty="0"/>
              <a:t>裡的值是</a:t>
            </a:r>
            <a:r>
              <a:rPr lang="en-US" altLang="zh-TW" dirty="0"/>
              <a:t>list</a:t>
            </a:r>
            <a:r>
              <a:rPr lang="zh-TW" altLang="en-US" dirty="0"/>
              <a:t>：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7675"/>
            <a:ext cx="6765758" cy="42061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52211" y="5948071"/>
            <a:ext cx="73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dataframe</a:t>
            </a:r>
            <a:r>
              <a:rPr lang="zh-TW" altLang="en-US" dirty="0" smtClean="0"/>
              <a:t>也會像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一樣，自動給數據賦</a:t>
            </a:r>
            <a:r>
              <a:rPr lang="en-US" altLang="zh-TW" dirty="0" smtClean="0"/>
              <a:t>index, </a:t>
            </a:r>
            <a:r>
              <a:rPr lang="zh-TW" altLang="en-US" dirty="0" smtClean="0"/>
              <a:t>而列則會按順序排好。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3249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對於一個較大的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，用</a:t>
            </a:r>
            <a:r>
              <a:rPr lang="en-US" altLang="zh-TW" dirty="0" smtClean="0"/>
              <a:t>head</a:t>
            </a:r>
            <a:r>
              <a:rPr lang="zh-TW" altLang="en-US" dirty="0" smtClean="0"/>
              <a:t>方法會返回前</a:t>
            </a:r>
            <a:r>
              <a:rPr lang="en-US" altLang="zh-TW" dirty="0" smtClean="0"/>
              <a:t>5</a:t>
            </a:r>
            <a:r>
              <a:rPr lang="zh-TW" altLang="en-US" dirty="0" smtClean="0"/>
              <a:t>行（注：這個函數在數據分析中經常使用，用來查看表格里有什麼東西）：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88" y="2253414"/>
            <a:ext cx="4224687" cy="38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1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如果指定一列的話，會自動按列排序：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3751"/>
            <a:ext cx="8722436" cy="49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00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如果你導入一個不存在的列名，那麼會顯示為缺失數據：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7244"/>
            <a:ext cx="6493042" cy="29622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9519"/>
            <a:ext cx="43148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62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從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裡提取一列的話會返回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格式，可以以屬性或是</a:t>
            </a:r>
            <a:r>
              <a:rPr lang="en-US" altLang="zh-TW" dirty="0" err="1" smtClean="0"/>
              <a:t>dict</a:t>
            </a:r>
            <a:r>
              <a:rPr lang="zh-TW" altLang="en-US" dirty="0" smtClean="0"/>
              <a:t>一樣的形式來提取：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2491"/>
            <a:ext cx="4054642" cy="25719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42" y="2282490"/>
            <a:ext cx="3408642" cy="25719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38200" y="5364172"/>
            <a:ext cx="10951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注意：</a:t>
            </a:r>
            <a:r>
              <a:rPr lang="en-US" altLang="zh-TW" dirty="0" smtClean="0"/>
              <a:t>frame2[column]</a:t>
            </a:r>
            <a:r>
              <a:rPr lang="zh-TW" altLang="en-US" dirty="0" smtClean="0"/>
              <a:t>能應對任何列名，但</a:t>
            </a:r>
            <a:r>
              <a:rPr lang="en-US" altLang="zh-TW" dirty="0" smtClean="0"/>
              <a:t>frame2.column</a:t>
            </a:r>
            <a:r>
              <a:rPr lang="zh-TW" altLang="en-US" dirty="0" smtClean="0"/>
              <a:t>的情況下，列名必須是有效的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變量名才行。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返回的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有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種同樣的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，而且</a:t>
            </a:r>
            <a:r>
              <a:rPr lang="en-US" altLang="zh-TW" dirty="0" smtClean="0"/>
              <a:t>name</a:t>
            </a:r>
            <a:r>
              <a:rPr lang="zh-TW" altLang="en-US" dirty="0" smtClean="0"/>
              <a:t>屬性也是對應的。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8201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對於行，要用在</a:t>
            </a:r>
            <a:r>
              <a:rPr lang="en-US" altLang="zh-TW" dirty="0" err="1" smtClean="0"/>
              <a:t>loc</a:t>
            </a:r>
            <a:r>
              <a:rPr lang="zh-TW" altLang="en-US" dirty="0" smtClean="0"/>
              <a:t>屬性裡用 位置或名字：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9234"/>
            <a:ext cx="4098240" cy="267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24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透過</a:t>
            </a:r>
            <a:r>
              <a:rPr lang="en-US" altLang="zh-TW" b="1" dirty="0"/>
              <a:t>index(</a:t>
            </a:r>
            <a:r>
              <a:rPr lang="zh-TW" altLang="en-US" b="1" dirty="0"/>
              <a:t>索引</a:t>
            </a:r>
            <a:r>
              <a:rPr lang="en-US" altLang="zh-TW" b="1" dirty="0"/>
              <a:t>)</a:t>
            </a:r>
            <a:r>
              <a:rPr lang="zh-TW" altLang="en-US" b="1" dirty="0"/>
              <a:t>進行搜尋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662"/>
            <a:ext cx="3935328" cy="1967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27" y="2347662"/>
            <a:ext cx="3728205" cy="19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279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列值也能通過賦值改變。比如給</a:t>
            </a:r>
            <a:r>
              <a:rPr lang="en-US" altLang="zh-TW" dirty="0" smtClean="0"/>
              <a:t>debt</a:t>
            </a:r>
            <a:r>
              <a:rPr lang="zh-TW" altLang="en-US" dirty="0" smtClean="0"/>
              <a:t>賦值：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5179434" cy="44694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634" y="1819025"/>
            <a:ext cx="5206552" cy="44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2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如果把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或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賦給</a:t>
            </a:r>
            <a:r>
              <a:rPr lang="en-US" altLang="zh-TW" dirty="0" smtClean="0"/>
              <a:t>column</a:t>
            </a:r>
            <a:r>
              <a:rPr lang="zh-TW" altLang="en-US" dirty="0" smtClean="0"/>
              <a:t>的話，長度必須符合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的長度。</a:t>
            </a:r>
            <a:endParaRPr lang="en-US" altLang="zh-TW" dirty="0" smtClean="0"/>
          </a:p>
          <a:p>
            <a:r>
              <a:rPr lang="zh-TW" altLang="en-US" dirty="0" smtClean="0"/>
              <a:t>如果把一二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賦給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，會按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來賦值，不夠的地方用缺失數據來表示：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1" y="3150518"/>
            <a:ext cx="6196264" cy="333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04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如果列不存在，賦值會創建一個新列。</a:t>
            </a:r>
            <a:endParaRPr lang="en-US" altLang="zh-TW" dirty="0" smtClean="0"/>
          </a:p>
          <a:p>
            <a:r>
              <a:rPr lang="zh-TW" altLang="en-US" dirty="0" smtClean="0"/>
              <a:t>而</a:t>
            </a:r>
            <a:r>
              <a:rPr lang="en-US" altLang="zh-TW" dirty="0" smtClean="0"/>
              <a:t>del</a:t>
            </a:r>
            <a:r>
              <a:rPr lang="zh-TW" altLang="en-US" dirty="0" smtClean="0"/>
              <a:t>也能像刪除字典關鍵字一樣，刪除列：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32" y="2244592"/>
            <a:ext cx="5940342" cy="46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2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然後用</a:t>
            </a:r>
            <a:r>
              <a:rPr lang="en-US" altLang="zh-TW" dirty="0" smtClean="0"/>
              <a:t>del</a:t>
            </a:r>
            <a:r>
              <a:rPr lang="zh-TW" altLang="en-US" dirty="0" smtClean="0"/>
              <a:t>刪除這一列：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1" y="2342147"/>
            <a:ext cx="8370713" cy="20599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89854" y="5200734"/>
            <a:ext cx="1141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注意：</a:t>
            </a:r>
            <a:r>
              <a:rPr lang="en-US" altLang="zh-TW" dirty="0" smtClean="0"/>
              <a:t>columns</a:t>
            </a:r>
            <a:r>
              <a:rPr lang="zh-TW" altLang="en-US" dirty="0" smtClean="0"/>
              <a:t>返回的是一個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而不是新建了一個</a:t>
            </a:r>
            <a:r>
              <a:rPr lang="en-US" altLang="zh-TW" dirty="0" smtClean="0"/>
              <a:t>copy</a:t>
            </a:r>
            <a:r>
              <a:rPr lang="zh-TW" altLang="en-US" dirty="0" smtClean="0"/>
              <a:t>。因此，任何對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的改變，會反映在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上。除非我們用</a:t>
            </a:r>
            <a:r>
              <a:rPr lang="en-US" altLang="zh-TW" dirty="0" smtClean="0"/>
              <a:t>copy</a:t>
            </a:r>
            <a:r>
              <a:rPr lang="zh-TW" altLang="en-US" dirty="0" smtClean="0"/>
              <a:t>方法來新建一個。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9222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另一種常見的格式是</a:t>
            </a:r>
            <a:r>
              <a:rPr lang="en-US" altLang="zh-TW" dirty="0" err="1" smtClean="0"/>
              <a:t>dict</a:t>
            </a:r>
            <a:r>
              <a:rPr lang="zh-TW" altLang="en-US" dirty="0" smtClean="0"/>
              <a:t>中的</a:t>
            </a:r>
            <a:r>
              <a:rPr lang="en-US" altLang="zh-TW" dirty="0" err="1" smtClean="0"/>
              <a:t>dict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1641"/>
            <a:ext cx="9593983" cy="94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04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把上面這種嵌套</a:t>
            </a:r>
            <a:r>
              <a:rPr lang="en-US" altLang="zh-TW" dirty="0" err="1" smtClean="0"/>
              <a:t>dcit</a:t>
            </a:r>
            <a:r>
              <a:rPr lang="zh-TW" altLang="en-US" dirty="0" smtClean="0"/>
              <a:t>傳給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</a:t>
            </a:r>
            <a:r>
              <a:rPr lang="en-US" altLang="zh-TW" dirty="0" smtClean="0"/>
              <a:t>pandas</a:t>
            </a:r>
            <a:r>
              <a:rPr lang="zh-TW" altLang="en-US" dirty="0" smtClean="0"/>
              <a:t>會把外層</a:t>
            </a:r>
            <a:r>
              <a:rPr lang="en-US" altLang="zh-TW" dirty="0" err="1" smtClean="0"/>
              <a:t>dcit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key</a:t>
            </a:r>
            <a:r>
              <a:rPr lang="zh-TW" altLang="en-US" dirty="0" smtClean="0"/>
              <a:t>當做列，內層</a:t>
            </a:r>
            <a:r>
              <a:rPr lang="en-US" altLang="zh-TW" dirty="0" smtClean="0"/>
              <a:t>key</a:t>
            </a:r>
            <a:r>
              <a:rPr lang="zh-TW" altLang="en-US" dirty="0" smtClean="0"/>
              <a:t>當做行索引：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3982"/>
            <a:ext cx="5246956" cy="40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123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另外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也可以向</a:t>
            </a:r>
            <a:r>
              <a:rPr lang="en-US" altLang="zh-TW" dirty="0" err="1" smtClean="0"/>
              <a:t>numpy</a:t>
            </a:r>
            <a:r>
              <a:rPr lang="zh-TW" altLang="en-US" dirty="0" smtClean="0"/>
              <a:t>數組一樣做轉置：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8916"/>
            <a:ext cx="8649236" cy="43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8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指定</a:t>
            </a:r>
            <a:r>
              <a:rPr lang="en-US" altLang="zh-TW" dirty="0"/>
              <a:t>index</a:t>
            </a:r>
            <a:r>
              <a:rPr lang="zh-TW" altLang="en-US" dirty="0"/>
              <a:t>：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877591"/>
            <a:ext cx="6383504" cy="32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series</a:t>
            </a:r>
            <a:r>
              <a:rPr lang="zh-TW" altLang="en-US" dirty="0"/>
              <a:t>组成的</a:t>
            </a:r>
            <a:r>
              <a:rPr lang="en-US" altLang="zh-TW" dirty="0" err="1"/>
              <a:t>dict</a:t>
            </a:r>
            <a:r>
              <a:rPr lang="zh-TW" altLang="en-US" dirty="0"/>
              <a:t>：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4567"/>
            <a:ext cx="7752273" cy="37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70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和</a:t>
            </a:r>
            <a:r>
              <a:rPr lang="en-US" altLang="zh-TW" dirty="0" smtClean="0"/>
              <a:t>column</a:t>
            </a:r>
            <a:r>
              <a:rPr lang="zh-TW" altLang="en-US" dirty="0" smtClean="0"/>
              <a:t>有自己的</a:t>
            </a:r>
            <a:r>
              <a:rPr lang="en-US" altLang="zh-TW" dirty="0" smtClean="0"/>
              <a:t>name</a:t>
            </a:r>
            <a:r>
              <a:rPr lang="zh-TW" altLang="en-US" dirty="0" smtClean="0"/>
              <a:t>屬性，也會被顯示：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41" y="1937965"/>
            <a:ext cx="9513918" cy="473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4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透過</a:t>
            </a:r>
            <a:r>
              <a:rPr lang="en-US" altLang="zh-TW" b="1" dirty="0"/>
              <a:t>index(</a:t>
            </a:r>
            <a:r>
              <a:rPr lang="zh-TW" altLang="en-US" b="1" dirty="0"/>
              <a:t>索引</a:t>
            </a:r>
            <a:r>
              <a:rPr lang="en-US" altLang="zh-TW" b="1" dirty="0"/>
              <a:t>)</a:t>
            </a:r>
            <a:r>
              <a:rPr lang="zh-TW" altLang="en-US" b="1" dirty="0"/>
              <a:t>進行設定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526"/>
            <a:ext cx="5152597" cy="35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6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values</a:t>
            </a:r>
            <a:r>
              <a:rPr lang="zh-TW" altLang="en-US" dirty="0" smtClean="0"/>
              <a:t>屬性會返回二維數組：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03" y="1897981"/>
            <a:ext cx="7113239" cy="40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8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smtClean="0"/>
              <a:t>column</a:t>
            </a:r>
            <a:r>
              <a:rPr lang="zh-TW" altLang="en-US" dirty="0" smtClean="0"/>
              <a:t>有不同的類型，</a:t>
            </a:r>
            <a:r>
              <a:rPr lang="en-US" altLang="zh-TW" dirty="0" err="1" smtClean="0"/>
              <a:t>dtype</a:t>
            </a:r>
            <a:r>
              <a:rPr lang="zh-TW" altLang="en-US" dirty="0" smtClean="0"/>
              <a:t>會適應所有的列：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5062"/>
            <a:ext cx="9528931" cy="41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134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r>
              <a:rPr lang="zh-TW" altLang="en-US" b="1" dirty="0"/>
              <a:t>的運算 </a:t>
            </a:r>
            <a:r>
              <a:rPr lang="en-US" altLang="zh-TW" b="1" dirty="0"/>
              <a:t>see CHAPTER 5 Getting Started with </a:t>
            </a:r>
            <a:r>
              <a:rPr lang="en-US" altLang="zh-TW" b="1" dirty="0" smtClean="0"/>
              <a:t>pandas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 err="1"/>
              <a:t>DataFrame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pandas.Series()</a:t>
            </a:r>
          </a:p>
          <a:p>
            <a:pPr lvl="1"/>
            <a:r>
              <a:rPr lang="zh-TW" altLang="en-US" dirty="0"/>
              <a:t>使用字典資料型態傳入</a:t>
            </a:r>
            <a:r>
              <a:rPr lang="en-US" altLang="zh-TW" dirty="0"/>
              <a:t>pandas.Series()</a:t>
            </a:r>
          </a:p>
          <a:p>
            <a:r>
              <a:rPr lang="zh-TW" altLang="en-US" dirty="0"/>
              <a:t>搜尋滿足條件的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06576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pandas_20220311 pandas</a:t>
            </a:r>
            <a:r>
              <a:rPr lang="zh-TW" altLang="en-US" b="1" dirty="0"/>
              <a:t>資料匯入與資料清理</a:t>
            </a:r>
            <a:r>
              <a:rPr lang="en-US" altLang="zh-TW" b="1" dirty="0"/>
              <a:t>(Data cleaning)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495" y="3820525"/>
            <a:ext cx="6044234" cy="15856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8005"/>
            <a:ext cx="10515600" cy="22383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3796380"/>
            <a:ext cx="43529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這裡</a:t>
            </a:r>
            <a:r>
              <a:rPr lang="en-US" altLang="zh-TW" dirty="0"/>
              <a:t>series</a:t>
            </a:r>
            <a:r>
              <a:rPr lang="zh-TW" altLang="en-US" dirty="0"/>
              <a:t>我就不翻譯成序列了，因為之前的所有筆記裡，我都是把</a:t>
            </a:r>
            <a:r>
              <a:rPr lang="en-US" altLang="zh-TW" dirty="0"/>
              <a:t>sequence</a:t>
            </a:r>
            <a:r>
              <a:rPr lang="zh-TW" altLang="en-US" dirty="0"/>
              <a:t>翻譯成序列的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en-US" altLang="zh-TW" dirty="0"/>
              <a:t>series</a:t>
            </a:r>
            <a:r>
              <a:rPr lang="zh-TW" altLang="en-US" dirty="0"/>
              <a:t>是一個像數組一樣的一維序列，並伴有一個數組表示</a:t>
            </a:r>
            <a:r>
              <a:rPr lang="en-US" altLang="zh-TW" dirty="0"/>
              <a:t>label</a:t>
            </a:r>
            <a:r>
              <a:rPr lang="zh-TW" altLang="en-US" dirty="0"/>
              <a:t>，叫做</a:t>
            </a:r>
            <a:r>
              <a:rPr lang="en-US" altLang="zh-TW" dirty="0"/>
              <a:t>index</a:t>
            </a:r>
            <a:r>
              <a:rPr lang="zh-TW" altLang="en-US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702719"/>
            <a:ext cx="7198895" cy="276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5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可以看到，左邊表示</a:t>
            </a:r>
            <a:r>
              <a:rPr lang="en-US" altLang="zh-TW" dirty="0"/>
              <a:t>index</a:t>
            </a:r>
            <a:r>
              <a:rPr lang="zh-TW" altLang="en-US" dirty="0"/>
              <a:t>，右邊表示對應的</a:t>
            </a:r>
            <a:r>
              <a:rPr lang="en-US" altLang="zh-TW" dirty="0"/>
              <a:t>value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通過</a:t>
            </a:r>
            <a:r>
              <a:rPr lang="en-US" altLang="zh-TW" dirty="0"/>
              <a:t>value</a:t>
            </a:r>
            <a:r>
              <a:rPr lang="zh-TW" altLang="en-US" dirty="0"/>
              <a:t>和</a:t>
            </a:r>
            <a:r>
              <a:rPr lang="en-US" altLang="zh-TW" dirty="0"/>
              <a:t>index</a:t>
            </a:r>
            <a:r>
              <a:rPr lang="zh-TW" altLang="en-US" dirty="0"/>
              <a:t>屬性查看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9873"/>
            <a:ext cx="10279139" cy="26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8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可以看到，左邊表示</a:t>
            </a:r>
            <a:r>
              <a:rPr lang="en-US" altLang="zh-TW" dirty="0"/>
              <a:t>index</a:t>
            </a:r>
            <a:r>
              <a:rPr lang="zh-TW" altLang="en-US" dirty="0"/>
              <a:t>，右邊表示對應的</a:t>
            </a:r>
            <a:r>
              <a:rPr lang="en-US" altLang="zh-TW" dirty="0"/>
              <a:t>value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通過</a:t>
            </a:r>
            <a:r>
              <a:rPr lang="en-US" altLang="zh-TW" dirty="0"/>
              <a:t>value</a:t>
            </a:r>
            <a:r>
              <a:rPr lang="zh-TW" altLang="en-US" dirty="0"/>
              <a:t>和</a:t>
            </a:r>
            <a:r>
              <a:rPr lang="en-US" altLang="zh-TW" dirty="0"/>
              <a:t>index</a:t>
            </a:r>
            <a:r>
              <a:rPr lang="zh-TW" altLang="en-US" dirty="0"/>
              <a:t>屬性查看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9873"/>
            <a:ext cx="6701589" cy="17345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4401"/>
            <a:ext cx="6890149" cy="14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1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當然我們也可以自己指定</a:t>
            </a:r>
            <a:r>
              <a:rPr lang="en-US" altLang="zh-TW" dirty="0"/>
              <a:t>index</a:t>
            </a:r>
            <a:r>
              <a:rPr lang="zh-TW" altLang="en-US" dirty="0"/>
              <a:t>的</a:t>
            </a:r>
            <a:r>
              <a:rPr lang="en-US" altLang="zh-TW" dirty="0"/>
              <a:t>label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2503"/>
            <a:ext cx="10808068" cy="27670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17431"/>
            <a:ext cx="10353487" cy="14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可以用</a:t>
            </a:r>
            <a:r>
              <a:rPr lang="en-US" altLang="zh-TW" dirty="0"/>
              <a:t>index</a:t>
            </a:r>
            <a:r>
              <a:rPr lang="zh-TW" altLang="en-US" dirty="0"/>
              <a:t>的</a:t>
            </a:r>
            <a:r>
              <a:rPr lang="en-US" altLang="zh-TW" dirty="0"/>
              <a:t>label</a:t>
            </a:r>
            <a:r>
              <a:rPr lang="zh-TW" altLang="en-US" dirty="0"/>
              <a:t>來選擇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2779"/>
            <a:ext cx="2594811" cy="143913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1918"/>
            <a:ext cx="4022558" cy="2652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21179" y="5992297"/>
            <a:ext cx="702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這裡</a:t>
            </a:r>
            <a:r>
              <a:rPr lang="en-US" altLang="zh-TW" dirty="0"/>
              <a:t>['c', 'a', 'd']</a:t>
            </a:r>
            <a:r>
              <a:rPr lang="zh-TW" altLang="en-US" dirty="0"/>
              <a:t>其實被當做了索引，儘管這個索引是用</a:t>
            </a:r>
            <a:r>
              <a:rPr lang="en-US" altLang="zh-TW" dirty="0"/>
              <a:t>string</a:t>
            </a:r>
            <a:r>
              <a:rPr lang="zh-TW" altLang="en-US" dirty="0"/>
              <a:t>構成的。</a:t>
            </a:r>
          </a:p>
        </p:txBody>
      </p:sp>
    </p:spTree>
    <p:extLst>
      <p:ext uri="{BB962C8B-B14F-4D97-AF65-F5344CB8AC3E}">
        <p14:creationId xmlns:p14="http://schemas.microsoft.com/office/powerpoint/2010/main" val="168441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numpy</a:t>
            </a:r>
            <a:r>
              <a:rPr lang="zh-TW" altLang="en-US" dirty="0"/>
              <a:t>函數或類似的操作，會保留</a:t>
            </a:r>
            <a:r>
              <a:rPr lang="en-US" altLang="zh-TW" dirty="0"/>
              <a:t>index-value</a:t>
            </a:r>
            <a:r>
              <a:rPr lang="zh-TW" altLang="en-US" dirty="0"/>
              <a:t>的關係：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62450"/>
            <a:ext cx="2650001" cy="2049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00" y="2362449"/>
            <a:ext cx="1645274" cy="20272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473" y="2340532"/>
            <a:ext cx="2642299" cy="20491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50" y="4389661"/>
            <a:ext cx="2597230" cy="15298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779" y="4411578"/>
            <a:ext cx="3129011" cy="15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3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更多</a:t>
            </a:r>
            <a:r>
              <a:rPr lang="zh-TW" altLang="en-US" b="1" dirty="0" smtClean="0"/>
              <a:t>運算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9034"/>
            <a:ext cx="2646844" cy="19681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043" y="2299034"/>
            <a:ext cx="2770011" cy="19681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54" y="2299034"/>
            <a:ext cx="2693280" cy="19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7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還可以直接用現有的</a:t>
            </a:r>
            <a:r>
              <a:rPr lang="en-US" altLang="zh-TW" dirty="0" err="1"/>
              <a:t>dict</a:t>
            </a:r>
            <a:r>
              <a:rPr lang="zh-TW" altLang="en-US" dirty="0"/>
              <a:t>來創建</a:t>
            </a:r>
            <a:r>
              <a:rPr lang="en-US" altLang="zh-TW" dirty="0"/>
              <a:t>series</a:t>
            </a:r>
            <a:r>
              <a:rPr lang="zh-TW" altLang="en-US" dirty="0"/>
              <a:t>：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3469"/>
            <a:ext cx="10393365" cy="30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3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series</a:t>
            </a:r>
            <a:r>
              <a:rPr lang="zh-TW" altLang="en-US" dirty="0"/>
              <a:t>中的</a:t>
            </a:r>
            <a:r>
              <a:rPr lang="en-US" altLang="zh-TW" dirty="0"/>
              <a:t>index</a:t>
            </a:r>
            <a:r>
              <a:rPr lang="zh-TW" altLang="en-US" dirty="0"/>
              <a:t>其實就是</a:t>
            </a:r>
            <a:r>
              <a:rPr lang="en-US" altLang="zh-TW" dirty="0" err="1"/>
              <a:t>dict</a:t>
            </a:r>
            <a:r>
              <a:rPr lang="zh-TW" altLang="en-US" dirty="0"/>
              <a:t>中排好序的</a:t>
            </a:r>
            <a:r>
              <a:rPr lang="en-US" altLang="zh-TW" dirty="0"/>
              <a:t>keys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我也</a:t>
            </a:r>
            <a:r>
              <a:rPr lang="zh-TW" altLang="en-US" dirty="0"/>
              <a:t>可以傳入一個自己想要的順序：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5153"/>
            <a:ext cx="9019768" cy="3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8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順序是按</a:t>
            </a:r>
            <a:r>
              <a:rPr lang="en-US" altLang="zh-TW" dirty="0"/>
              <a:t>states</a:t>
            </a:r>
            <a:r>
              <a:rPr lang="zh-TW" altLang="en-US" dirty="0"/>
              <a:t>裡來的，但因為沒有找到</a:t>
            </a:r>
            <a:r>
              <a:rPr lang="en-US" altLang="zh-TW" dirty="0" err="1"/>
              <a:t>california</a:t>
            </a:r>
            <a:r>
              <a:rPr lang="en-US" altLang="zh-TW" dirty="0"/>
              <a:t>,</a:t>
            </a:r>
            <a:r>
              <a:rPr lang="zh-TW" altLang="en-US" dirty="0"/>
              <a:t>所以是</a:t>
            </a:r>
            <a:r>
              <a:rPr lang="en-US" altLang="zh-TW" dirty="0" err="1"/>
              <a:t>NaN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en-US" altLang="zh-TW" dirty="0" err="1"/>
              <a:t>NaN</a:t>
            </a:r>
            <a:r>
              <a:rPr lang="zh-TW" altLang="en-US" dirty="0"/>
              <a:t>表示缺失數據，用之後我們提到的話就用</a:t>
            </a:r>
            <a:r>
              <a:rPr lang="en-US" altLang="zh-TW" dirty="0"/>
              <a:t>missing</a:t>
            </a:r>
            <a:r>
              <a:rPr lang="zh-TW" altLang="en-US" dirty="0"/>
              <a:t>或</a:t>
            </a:r>
            <a:r>
              <a:rPr lang="en-US" altLang="zh-TW" dirty="0"/>
              <a:t>NA</a:t>
            </a:r>
            <a:r>
              <a:rPr lang="zh-TW" altLang="en-US" dirty="0"/>
              <a:t>來指代。 </a:t>
            </a:r>
            <a:r>
              <a:rPr lang="en-US" altLang="zh-TW" dirty="0"/>
              <a:t>pandas</a:t>
            </a:r>
            <a:r>
              <a:rPr lang="zh-TW" altLang="en-US" dirty="0"/>
              <a:t>中的</a:t>
            </a:r>
            <a:r>
              <a:rPr lang="en-US" altLang="zh-TW" dirty="0" err="1"/>
              <a:t>isnull</a:t>
            </a:r>
            <a:r>
              <a:rPr lang="zh-TW" altLang="en-US" dirty="0"/>
              <a:t>和</a:t>
            </a:r>
            <a:r>
              <a:rPr lang="en-US" altLang="zh-TW" dirty="0" err="1"/>
              <a:t>notnull</a:t>
            </a:r>
            <a:r>
              <a:rPr lang="zh-TW" altLang="en-US" dirty="0"/>
              <a:t>函數可以用來檢測缺失數據：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8516"/>
            <a:ext cx="5546558" cy="32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順序是按</a:t>
            </a:r>
            <a:r>
              <a:rPr lang="en-US" altLang="zh-TW" dirty="0"/>
              <a:t>states</a:t>
            </a:r>
            <a:r>
              <a:rPr lang="zh-TW" altLang="en-US" dirty="0"/>
              <a:t>裡來的，但因為沒有找到</a:t>
            </a:r>
            <a:r>
              <a:rPr lang="en-US" altLang="zh-TW" dirty="0" err="1"/>
              <a:t>california</a:t>
            </a:r>
            <a:r>
              <a:rPr lang="en-US" altLang="zh-TW" dirty="0"/>
              <a:t>,</a:t>
            </a:r>
            <a:r>
              <a:rPr lang="zh-TW" altLang="en-US" dirty="0"/>
              <a:t>所以是</a:t>
            </a:r>
            <a:r>
              <a:rPr lang="en-US" altLang="zh-TW" dirty="0" err="1"/>
              <a:t>NaN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en-US" altLang="zh-TW" dirty="0" err="1"/>
              <a:t>NaN</a:t>
            </a:r>
            <a:r>
              <a:rPr lang="zh-TW" altLang="en-US" dirty="0"/>
              <a:t>表示缺失數據，用之後我們提到的話就用</a:t>
            </a:r>
            <a:r>
              <a:rPr lang="en-US" altLang="zh-TW" dirty="0"/>
              <a:t>missing</a:t>
            </a:r>
            <a:r>
              <a:rPr lang="zh-TW" altLang="en-US" dirty="0"/>
              <a:t>或</a:t>
            </a:r>
            <a:r>
              <a:rPr lang="en-US" altLang="zh-TW" dirty="0"/>
              <a:t>NA</a:t>
            </a:r>
            <a:r>
              <a:rPr lang="zh-TW" altLang="en-US" dirty="0"/>
              <a:t>來指代。 </a:t>
            </a:r>
            <a:r>
              <a:rPr lang="en-US" altLang="zh-TW" dirty="0"/>
              <a:t>pandas</a:t>
            </a:r>
            <a:r>
              <a:rPr lang="zh-TW" altLang="en-US" dirty="0"/>
              <a:t>中的</a:t>
            </a:r>
            <a:r>
              <a:rPr lang="en-US" altLang="zh-TW" dirty="0" err="1"/>
              <a:t>isnull</a:t>
            </a:r>
            <a:r>
              <a:rPr lang="zh-TW" altLang="en-US" dirty="0"/>
              <a:t>和</a:t>
            </a:r>
            <a:r>
              <a:rPr lang="en-US" altLang="zh-TW" dirty="0" err="1"/>
              <a:t>notnull</a:t>
            </a:r>
            <a:r>
              <a:rPr lang="zh-TW" altLang="en-US" dirty="0"/>
              <a:t>函數可以用來檢測缺失數據：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0938"/>
            <a:ext cx="3765884" cy="32784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3115886"/>
            <a:ext cx="3980603" cy="31362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202" y="3203567"/>
            <a:ext cx="4468058" cy="31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關於缺失</a:t>
            </a:r>
            <a:r>
              <a:rPr lang="zh-TW" altLang="en-US" dirty="0" smtClean="0"/>
              <a:t>數據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6277"/>
            <a:ext cx="2530642" cy="23099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2" y="2296277"/>
            <a:ext cx="3055090" cy="23099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931" y="2305843"/>
            <a:ext cx="2636389" cy="230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這個</a:t>
            </a:r>
            <a:r>
              <a:rPr lang="en-US" altLang="zh-TW" dirty="0"/>
              <a:t>Data alignment features</a:t>
            </a:r>
            <a:r>
              <a:rPr lang="zh-TW" altLang="en-US" dirty="0"/>
              <a:t>（數據對齊特色）和數據庫中的</a:t>
            </a:r>
            <a:r>
              <a:rPr lang="en-US" altLang="zh-TW" dirty="0"/>
              <a:t>join</a:t>
            </a:r>
            <a:r>
              <a:rPr lang="zh-TW" altLang="en-US" dirty="0"/>
              <a:t>相似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series</a:t>
            </a:r>
            <a:r>
              <a:rPr lang="zh-TW" altLang="en-US" dirty="0" smtClean="0"/>
              <a:t>自身</a:t>
            </a:r>
            <a:r>
              <a:rPr lang="zh-TW" altLang="en-US" dirty="0"/>
              <a:t>和它的</a:t>
            </a:r>
            <a:r>
              <a:rPr lang="en-US" altLang="zh-TW" dirty="0"/>
              <a:t>index</a:t>
            </a:r>
            <a:r>
              <a:rPr lang="zh-TW" altLang="en-US" dirty="0"/>
              <a:t>都有一個叫</a:t>
            </a:r>
            <a:r>
              <a:rPr lang="en-US" altLang="zh-TW" dirty="0"/>
              <a:t>name</a:t>
            </a:r>
            <a:r>
              <a:rPr lang="zh-TW" altLang="en-US" dirty="0"/>
              <a:t>的屬性，這個能和其他</a:t>
            </a:r>
            <a:r>
              <a:rPr lang="en-US" altLang="zh-TW" dirty="0"/>
              <a:t>pandas</a:t>
            </a:r>
            <a:r>
              <a:rPr lang="zh-TW" altLang="en-US" dirty="0"/>
              <a:t>的函數進行整合：</a:t>
            </a:r>
          </a:p>
        </p:txBody>
      </p:sp>
    </p:spTree>
    <p:extLst>
      <p:ext uri="{BB962C8B-B14F-4D97-AF65-F5344CB8AC3E}">
        <p14:creationId xmlns:p14="http://schemas.microsoft.com/office/powerpoint/2010/main" val="40301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資料匯入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pandas.read_table</a:t>
            </a:r>
            <a:r>
              <a:rPr lang="zh-TW" altLang="en-US" dirty="0"/>
              <a:t> 讀取</a:t>
            </a:r>
            <a:r>
              <a:rPr lang="en-US" altLang="zh-TW" dirty="0" err="1"/>
              <a:t>dataframe</a:t>
            </a:r>
            <a:endParaRPr lang="en-US" altLang="zh-TW" dirty="0"/>
          </a:p>
          <a:p>
            <a:r>
              <a:rPr lang="en-US" altLang="zh-TW" dirty="0"/>
              <a:t>pandas.read_csv()</a:t>
            </a:r>
            <a:r>
              <a:rPr lang="zh-TW" altLang="en-US" dirty="0"/>
              <a:t> 讀取</a:t>
            </a:r>
            <a:r>
              <a:rPr lang="en-US" altLang="zh-TW" dirty="0"/>
              <a:t>CSV </a:t>
            </a:r>
          </a:p>
          <a:p>
            <a:endParaRPr lang="en-US" altLang="zh-TW" dirty="0"/>
          </a:p>
          <a:p>
            <a:r>
              <a:rPr lang="zh-TW" altLang="en-US" dirty="0"/>
              <a:t>熟悉各種讀取參數用法 </a:t>
            </a:r>
            <a:r>
              <a:rPr lang="en-US" altLang="zh-TW" dirty="0"/>
              <a:t>pandas.read_csv</a:t>
            </a:r>
            <a:r>
              <a:rPr lang="zh-TW" altLang="en-US" dirty="0"/>
              <a:t>参数详解</a:t>
            </a:r>
          </a:p>
          <a:p>
            <a:r>
              <a:rPr lang="en-US" altLang="zh-TW" dirty="0" err="1"/>
              <a:t>index_col</a:t>
            </a:r>
            <a:r>
              <a:rPr lang="en-US" altLang="zh-TW" dirty="0"/>
              <a:t>		</a:t>
            </a:r>
            <a:r>
              <a:rPr lang="zh-TW" altLang="en-US" dirty="0"/>
              <a:t>設定為索引</a:t>
            </a:r>
            <a:endParaRPr lang="en-US" altLang="zh-TW" dirty="0"/>
          </a:p>
          <a:p>
            <a:r>
              <a:rPr lang="en-US" altLang="zh-TW" dirty="0" err="1"/>
              <a:t>Nrows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僅讀取⼀定的⾏數</a:t>
            </a:r>
          </a:p>
          <a:p>
            <a:r>
              <a:rPr lang="en-US" altLang="zh-TW" dirty="0" err="1"/>
              <a:t>Skiprows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跳過⼀定的⾏數</a:t>
            </a:r>
          </a:p>
          <a:p>
            <a:r>
              <a:rPr lang="en-US" altLang="zh-TW" dirty="0" err="1"/>
              <a:t>Skipfooter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尾部有固定的⾏數永不讀取</a:t>
            </a:r>
          </a:p>
          <a:p>
            <a:r>
              <a:rPr lang="en-US" altLang="zh-TW" dirty="0" err="1"/>
              <a:t>skip_blank_lines</a:t>
            </a:r>
            <a:r>
              <a:rPr lang="zh-TW" altLang="en-US" dirty="0"/>
              <a:t> </a:t>
            </a:r>
            <a:r>
              <a:rPr lang="en-US" altLang="zh-TW" dirty="0"/>
              <a:t>	</a:t>
            </a:r>
            <a:r>
              <a:rPr lang="zh-TW" altLang="en-US" dirty="0"/>
              <a:t>空⾏跳</a:t>
            </a:r>
            <a:r>
              <a:rPr lang="zh-TW" altLang="en-US" dirty="0" smtClean="0"/>
              <a:t>過 </a:t>
            </a:r>
            <a:endParaRPr lang="zh-TW" altLang="en-US" dirty="0"/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/>
              <a:t>pandas.DataFrame.to_csv()</a:t>
            </a:r>
            <a:r>
              <a:rPr lang="zh-TW" altLang="en-US" dirty="0"/>
              <a:t>寫入</a:t>
            </a:r>
            <a:r>
              <a:rPr lang="en-US" altLang="zh-TW" dirty="0"/>
              <a:t>CSV </a:t>
            </a:r>
          </a:p>
        </p:txBody>
      </p:sp>
    </p:spTree>
    <p:extLst>
      <p:ext uri="{BB962C8B-B14F-4D97-AF65-F5344CB8AC3E}">
        <p14:creationId xmlns:p14="http://schemas.microsoft.com/office/powerpoint/2010/main" val="219505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</a:t>
            </a:r>
          </a:p>
          <a:p>
            <a:r>
              <a:rPr lang="en-US" altLang="zh-TW" dirty="0"/>
              <a:t>Processing</a:t>
            </a:r>
          </a:p>
          <a:p>
            <a:r>
              <a:rPr lang="en-US" altLang="zh-TW" dirty="0"/>
              <a:t>Output</a:t>
            </a:r>
          </a:p>
          <a:p>
            <a:endParaRPr lang="zh-TW" altLang="en-US" dirty="0"/>
          </a:p>
        </p:txBody>
      </p:sp>
      <p:pic>
        <p:nvPicPr>
          <p:cNvPr id="4" name="Picture 2" descr="Pandas_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13" y="148561"/>
            <a:ext cx="630555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97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讀寫</a:t>
            </a:r>
            <a:r>
              <a:rPr lang="en-US" altLang="zh-TW" b="1" dirty="0"/>
              <a:t>CSV</a:t>
            </a:r>
            <a:r>
              <a:rPr lang="zh-TW" altLang="en-US" b="1" dirty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!</a:t>
            </a:r>
            <a:r>
              <a:rPr lang="en-US" altLang="zh-TW" dirty="0" err="1"/>
              <a:t>wget</a:t>
            </a:r>
            <a:r>
              <a:rPr lang="en-US" altLang="zh-TW" dirty="0"/>
              <a:t> </a:t>
            </a:r>
            <a:r>
              <a:rPr lang="en-US" altLang="zh-TW" dirty="0" err="1"/>
              <a:t>url</a:t>
            </a:r>
            <a:endParaRPr lang="en-US" altLang="zh-TW" dirty="0"/>
          </a:p>
          <a:p>
            <a:r>
              <a:rPr lang="zh-TW" altLang="en-US" dirty="0"/>
              <a:t>把檔案下載到目錄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4" y="2949593"/>
            <a:ext cx="10610486" cy="16137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9" y="4876199"/>
            <a:ext cx="293410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顯示前五筆資料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4" y="4295502"/>
            <a:ext cx="5010849" cy="1952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38" y="0"/>
            <a:ext cx="245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</a:t>
            </a:r>
            <a:r>
              <a:rPr lang="en-US" altLang="zh-TW" b="1" dirty="0" err="1"/>
              <a:t>dict</a:t>
            </a:r>
            <a:r>
              <a:rPr lang="zh-TW" altLang="en-US" b="1" dirty="0"/>
              <a:t>來創建</a:t>
            </a:r>
            <a:r>
              <a:rPr lang="en-US" altLang="zh-TW" b="1" dirty="0" smtClean="0"/>
              <a:t>series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98282"/>
            <a:ext cx="10295021" cy="18764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309644"/>
            <a:ext cx="10295021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375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讀取前五筆資料轉為</a:t>
            </a:r>
            <a:r>
              <a:rPr lang="en-US" altLang="zh-TW" dirty="0" err="1"/>
              <a:t>dataframe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063"/>
            <a:ext cx="7097115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讀取前五筆資料轉為</a:t>
            </a:r>
            <a:r>
              <a:rPr lang="en-US" altLang="zh-TW" dirty="0" err="1"/>
              <a:t>dataframe</a:t>
            </a:r>
            <a:r>
              <a:rPr lang="zh-TW" altLang="en-US" dirty="0"/>
              <a:t> 並設定第一列為索引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6139"/>
            <a:ext cx="6662057" cy="26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只讀取</a:t>
            </a:r>
            <a:r>
              <a:rPr lang="en-US" altLang="zh-TW" dirty="0"/>
              <a:t>Date</a:t>
            </a:r>
            <a:r>
              <a:rPr lang="zh-TW" altLang="en-US" dirty="0"/>
              <a:t>和</a:t>
            </a:r>
            <a:r>
              <a:rPr lang="en-US" altLang="zh-TW" dirty="0"/>
              <a:t>Close</a:t>
            </a:r>
            <a:r>
              <a:rPr lang="zh-TW" altLang="en-US" dirty="0"/>
              <a:t> 並設定</a:t>
            </a:r>
            <a:r>
              <a:rPr lang="en-US" altLang="zh-TW" dirty="0"/>
              <a:t>Date</a:t>
            </a:r>
            <a:r>
              <a:rPr lang="zh-TW" altLang="en-US" dirty="0"/>
              <a:t>為索引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9598"/>
            <a:ext cx="7881156" cy="316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9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儲存為</a:t>
            </a:r>
            <a:r>
              <a:rPr lang="en-US" altLang="zh-TW" dirty="0"/>
              <a:t>CSV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df2</a:t>
            </a:r>
            <a:r>
              <a:rPr lang="zh-TW" altLang="en-US" dirty="0"/>
              <a:t>儲存為</a:t>
            </a:r>
            <a:r>
              <a:rPr lang="en-US" altLang="zh-TW" dirty="0"/>
              <a:t>csv</a:t>
            </a:r>
            <a:r>
              <a:rPr lang="zh-TW" altLang="en-US" dirty="0"/>
              <a:t> 檔案名稱 </a:t>
            </a:r>
            <a:r>
              <a:rPr lang="en-US" altLang="zh-TW" dirty="0"/>
              <a:t>msft_4100E115.csv</a:t>
            </a:r>
            <a:r>
              <a:rPr lang="zh-TW" altLang="en-US" dirty="0"/>
              <a:t> 索引為</a:t>
            </a:r>
            <a:r>
              <a:rPr lang="en-US" altLang="zh-TW" dirty="0"/>
              <a:t>date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0" y="1780945"/>
            <a:ext cx="10002646" cy="16480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80" y="3563937"/>
            <a:ext cx="5087060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顯示剛剛儲存的資料 前五筆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5774"/>
            <a:ext cx="8983329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8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導入</a:t>
            </a:r>
            <a:r>
              <a:rPr lang="en-US" altLang="zh-TW" dirty="0" err="1"/>
              <a:t>numpy</a:t>
            </a:r>
            <a:r>
              <a:rPr lang="zh-TW" altLang="en-US" dirty="0"/>
              <a:t>和</a:t>
            </a:r>
            <a:r>
              <a:rPr lang="en-US" altLang="zh-TW" dirty="0"/>
              <a:t>pandas</a:t>
            </a:r>
          </a:p>
          <a:p>
            <a:r>
              <a:rPr lang="zh-TW" altLang="en-US" dirty="0"/>
              <a:t>並設定</a:t>
            </a:r>
            <a:r>
              <a:rPr lang="en-US" altLang="zh-TW" dirty="0"/>
              <a:t>pandas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1627"/>
            <a:ext cx="5716467" cy="34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msft.csv</a:t>
            </a:r>
            <a:r>
              <a:rPr lang="zh-TW" altLang="en-US" dirty="0"/>
              <a:t>前五筆資料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60" y="4352309"/>
            <a:ext cx="10323105" cy="20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讀取並轉成</a:t>
            </a:r>
            <a:r>
              <a:rPr lang="en-US" altLang="zh-TW" dirty="0" err="1"/>
              <a:t>dataframe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736"/>
            <a:ext cx="12177000" cy="22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/>
              <a:t>msft.csv</a:t>
            </a:r>
            <a:r>
              <a:rPr lang="zh-TW" altLang="en-US" dirty="0"/>
              <a:t> 設定第一列為索引值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90" y="4588626"/>
            <a:ext cx="12126281" cy="235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查看各列的資料型態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9512"/>
            <a:ext cx="1119343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1810</Words>
  <Application>Microsoft Office PowerPoint</Application>
  <PresentationFormat>寬螢幕</PresentationFormat>
  <Paragraphs>313</Paragraphs>
  <Slides>113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22" baseType="lpstr">
      <vt:lpstr>等线</vt:lpstr>
      <vt:lpstr>新細明體</vt:lpstr>
      <vt:lpstr>新細明體 (本文)</vt:lpstr>
      <vt:lpstr>Arial</vt:lpstr>
      <vt:lpstr>Arial Black</vt:lpstr>
      <vt:lpstr>Calibri</vt:lpstr>
      <vt:lpstr>Calibri Light</vt:lpstr>
      <vt:lpstr>Wingdings</vt:lpstr>
      <vt:lpstr>Office 佈景主題</vt:lpstr>
      <vt:lpstr>pandas資料分析實務報告</vt:lpstr>
      <vt:lpstr>agenda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Series自動排序(Data alignment features)</vt:lpstr>
      <vt:lpstr>series name屬性的運用</vt:lpstr>
      <vt:lpstr>series name屬性的運用</vt:lpstr>
      <vt:lpstr>從各種資料匯入成dataframe</vt:lpstr>
      <vt:lpstr>從各種資料匯入成dataframe</vt:lpstr>
      <vt:lpstr>1.讀寫CSV檔案</vt:lpstr>
      <vt:lpstr>PowerPoint 簡報</vt:lpstr>
      <vt:lpstr>PowerPoint 簡報</vt:lpstr>
      <vt:lpstr>2.讀寫excel檔案</vt:lpstr>
      <vt:lpstr>PowerPoint 簡報</vt:lpstr>
      <vt:lpstr>xlsx vs xls</vt:lpstr>
      <vt:lpstr>顯示excel</vt:lpstr>
      <vt:lpstr>顯示excel</vt:lpstr>
      <vt:lpstr>讀取excel</vt:lpstr>
      <vt:lpstr>3.讀寫JSON檔案</vt:lpstr>
      <vt:lpstr>PowerPoint 簡報</vt:lpstr>
      <vt:lpstr>4.讀取網頁表格資料</vt:lpstr>
      <vt:lpstr>PowerPoint 簡報</vt:lpstr>
      <vt:lpstr>DataFrame的各種運算</vt:lpstr>
      <vt:lpstr>DataFrame的各種運算</vt:lpstr>
      <vt:lpstr>Index Objects (索引對象)</vt:lpstr>
      <vt:lpstr>Index Objects (索引對象)</vt:lpstr>
      <vt:lpstr>Data Aggregation(資料聚合)技術</vt:lpstr>
      <vt:lpstr>PowerPoint 簡報</vt:lpstr>
      <vt:lpstr>資料的種類</vt:lpstr>
      <vt:lpstr>Pandas小專題:歷史股價分析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下方為平常實作</vt:lpstr>
      <vt:lpstr>DataFrame</vt:lpstr>
      <vt:lpstr>DataFrame的各種運算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DataFrame的運算 see CHAPTER 5 Getting Started with pandas</vt:lpstr>
      <vt:lpstr>pandas_20220311 pandas資料匯入與資料清理(Data cleaning)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pandas資料匯入</vt:lpstr>
      <vt:lpstr>IPO</vt:lpstr>
      <vt:lpstr>讀寫CSV檔案</vt:lpstr>
      <vt:lpstr>檢視資料</vt:lpstr>
      <vt:lpstr>檢視資料</vt:lpstr>
      <vt:lpstr>檢視資料</vt:lpstr>
      <vt:lpstr>檢視資料</vt:lpstr>
      <vt:lpstr>儲存為CSV</vt:lpstr>
      <vt:lpstr>檢視資料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下載excel檔案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4100E104_pandas</dc:title>
  <dc:creator>user;yukai wang</dc:creator>
  <cp:keywords>4100E104_pandas</cp:keywords>
  <cp:lastModifiedBy>user</cp:lastModifiedBy>
  <cp:revision>52</cp:revision>
  <dcterms:created xsi:type="dcterms:W3CDTF">2022-03-16T02:47:42Z</dcterms:created>
  <dcterms:modified xsi:type="dcterms:W3CDTF">2022-04-20T02:14:46Z</dcterms:modified>
  <cp:category>4100E104_pandas</cp:category>
</cp:coreProperties>
</file>